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294" r:id="rId6"/>
    <p:sldId id="295" r:id="rId7"/>
    <p:sldId id="296" r:id="rId8"/>
    <p:sldId id="297" r:id="rId9"/>
    <p:sldId id="298" r:id="rId10"/>
    <p:sldId id="299" r:id="rId11"/>
    <p:sldId id="300" r:id="rId12"/>
    <p:sldId id="301" r:id="rId13"/>
    <p:sldId id="302"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DB57FF-1481-4AA0-91DE-5E0EC8DB8AAD}" v="4128" dt="2021-11-18T01:48:29.110"/>
    <p1510:client id="{B8ADD654-5EFF-450B-B71B-11F868A390B9}" v="4780" dt="2021-11-18T05:26:28.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brilliant.org/practice/hydrostatics/?p=1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Physics Engine</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endParaRPr lang="en-US" dirty="0">
              <a:solidFill>
                <a:schemeClr val="tx1"/>
              </a:solidFill>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595A-C182-4B47-8D87-6B618217A5A7}"/>
              </a:ext>
            </a:extLst>
          </p:cNvPr>
          <p:cNvSpPr>
            <a:spLocks noGrp="1"/>
          </p:cNvSpPr>
          <p:nvPr>
            <p:ph type="title"/>
          </p:nvPr>
        </p:nvSpPr>
        <p:spPr/>
        <p:txBody>
          <a:bodyPr/>
          <a:lstStyle/>
          <a:p>
            <a:r>
              <a:rPr lang="en-AU"/>
              <a:t>Pressure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A3E4A-FC9F-4098-96A3-6374C1FBA56B}"/>
                  </a:ext>
                </a:extLst>
              </p:cNvPr>
              <p:cNvSpPr>
                <a:spLocks noGrp="1"/>
              </p:cNvSpPr>
              <p:nvPr>
                <p:ph idx="1"/>
              </p:nvPr>
            </p:nvSpPr>
            <p:spPr/>
            <p:txBody>
              <a:bodyPr/>
              <a:lstStyle/>
              <a:p>
                <a:pPr marL="0" indent="0">
                  <a:buNone/>
                </a:pPr>
                <a:r>
                  <a:rPr lang="en-AU"/>
                  <a:t>The pressure gradient is the rate of change of the pressure in a certain jar. As said previously, the pressure of the fluid at some depth h, can be represented as </a:t>
                </a:r>
                <a14:m>
                  <m:oMath xmlns:m="http://schemas.openxmlformats.org/officeDocument/2006/math">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𝜌</m:t>
                    </m:r>
                    <m:r>
                      <a:rPr lang="en-AU" b="0" i="1" smtClean="0">
                        <a:latin typeface="Cambria Math" panose="02040503050406030204" pitchFamily="18" charset="0"/>
                      </a:rPr>
                      <m:t>𝑔h</m:t>
                    </m:r>
                  </m:oMath>
                </a14:m>
                <a:r>
                  <a:rPr lang="en-AU"/>
                  <a:t> in which  </a:t>
                </a:r>
                <a14:m>
                  <m:oMath xmlns:m="http://schemas.openxmlformats.org/officeDocument/2006/math">
                    <m:r>
                      <a:rPr lang="en-AU" b="0" i="1" smtClean="0">
                        <a:latin typeface="Cambria Math" panose="02040503050406030204" pitchFamily="18" charset="0"/>
                      </a:rPr>
                      <m:t>𝜌</m:t>
                    </m:r>
                    <m:r>
                      <a:rPr lang="en-AU" b="0" i="1" smtClean="0">
                        <a:latin typeface="Cambria Math" panose="02040503050406030204" pitchFamily="18" charset="0"/>
                      </a:rPr>
                      <m:t> </m:t>
                    </m:r>
                  </m:oMath>
                </a14:m>
                <a:r>
                  <a:rPr lang="en-AU"/>
                  <a:t>is the density of the medium. If the fluid is at rest, the net force is zero.</a:t>
                </a:r>
              </a:p>
              <a:p>
                <a:pPr marL="0" indent="0">
                  <a:buNone/>
                </a:pPr>
                <a:r>
                  <a:rPr lang="en-AU"/>
                  <a:t>If an object was placed in the middle of the jar, </a:t>
                </a:r>
                <a14:m>
                  <m:oMath xmlns:m="http://schemas.openxmlformats.org/officeDocument/2006/math">
                    <m:r>
                      <m:rPr>
                        <m:sty m:val="p"/>
                      </m:rPr>
                      <a:rPr lang="en-AU" b="0" i="0" smtClean="0">
                        <a:latin typeface="Cambria Math" panose="02040503050406030204" pitchFamily="18" charset="0"/>
                      </a:rPr>
                      <m:t>Ζ</m:t>
                    </m:r>
                  </m:oMath>
                </a14:m>
                <a:r>
                  <a:rPr lang="en-AU"/>
                  <a:t> height from the bottom of the jar.  The cross-section of the object is </a:t>
                </a:r>
                <a14:m>
                  <m:oMath xmlns:m="http://schemas.openxmlformats.org/officeDocument/2006/math">
                    <m:r>
                      <a:rPr lang="en-AU" b="0" i="1" smtClean="0">
                        <a:latin typeface="Cambria Math" panose="02040503050406030204" pitchFamily="18" charset="0"/>
                      </a:rPr>
                      <m:t>𝑑𝐴</m:t>
                    </m:r>
                  </m:oMath>
                </a14:m>
                <a:r>
                  <a:rPr lang="en-AU"/>
                  <a:t> and the  height is </a:t>
                </a:r>
                <a14:m>
                  <m:oMath xmlns:m="http://schemas.openxmlformats.org/officeDocument/2006/math">
                    <m:r>
                      <a:rPr lang="en-AU" b="0" i="1" smtClean="0">
                        <a:latin typeface="Cambria Math" panose="02040503050406030204" pitchFamily="18" charset="0"/>
                      </a:rPr>
                      <m:t>𝑑</m:t>
                    </m:r>
                    <m:r>
                      <m:rPr>
                        <m:sty m:val="p"/>
                      </m:rPr>
                      <a:rPr lang="en-AU" b="0" i="0" smtClean="0">
                        <a:latin typeface="Cambria Math" panose="02040503050406030204" pitchFamily="18" charset="0"/>
                      </a:rPr>
                      <m:t>Ζ</m:t>
                    </m:r>
                  </m:oMath>
                </a14:m>
                <a:r>
                  <a:rPr lang="en-AU"/>
                  <a:t> , and mass is </a:t>
                </a:r>
                <a14:m>
                  <m:oMath xmlns:m="http://schemas.openxmlformats.org/officeDocument/2006/math">
                    <m:r>
                      <a:rPr lang="en-AU" b="0" i="1" smtClean="0">
                        <a:latin typeface="Cambria Math" panose="02040503050406030204" pitchFamily="18" charset="0"/>
                      </a:rPr>
                      <m:t>𝑀</m:t>
                    </m:r>
                    <m:r>
                      <a:rPr lang="en-AU" b="0" i="1" smtClean="0">
                        <a:latin typeface="Cambria Math" panose="02040503050406030204" pitchFamily="18" charset="0"/>
                      </a:rPr>
                      <m:t>=</m:t>
                    </m:r>
                    <m:r>
                      <a:rPr lang="en-AU" b="0" i="1" smtClean="0">
                        <a:latin typeface="Cambria Math" panose="02040503050406030204" pitchFamily="18" charset="0"/>
                      </a:rPr>
                      <m:t>𝜌</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1" smtClean="0">
                        <a:latin typeface="Cambria Math" panose="02040503050406030204" pitchFamily="18" charset="0"/>
                      </a:rPr>
                      <m:t>⋅</m:t>
                    </m:r>
                    <m:r>
                      <a:rPr lang="en-AU" b="0" i="1" smtClean="0">
                        <a:latin typeface="Cambria Math" panose="02040503050406030204" pitchFamily="18" charset="0"/>
                      </a:rPr>
                      <m:t>𝑑𝑍</m:t>
                    </m:r>
                  </m:oMath>
                </a14:m>
                <a:r>
                  <a:rPr lang="en-AU"/>
                  <a:t>. As the force is zero, the weight must balance the force which arises from the pressure difference between the top and bottom. The pressure which is placed on the top of the object is equal to </a:t>
                </a:r>
                <a14:m>
                  <m:oMath xmlns:m="http://schemas.openxmlformats.org/officeDocument/2006/math">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1" smtClean="0">
                        <a:latin typeface="Cambria Math" panose="02040503050406030204" pitchFamily="18" charset="0"/>
                      </a:rPr>
                      <m:t>(</m:t>
                    </m:r>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𝑑𝑃</m:t>
                    </m:r>
                    <m:r>
                      <a:rPr lang="en-AU" b="0" i="1" smtClean="0">
                        <a:latin typeface="Cambria Math" panose="02040503050406030204" pitchFamily="18" charset="0"/>
                      </a:rPr>
                      <m:t>)</m:t>
                    </m:r>
                  </m:oMath>
                </a14:m>
                <a:r>
                  <a:rPr lang="en-AU"/>
                  <a:t>, and the force on the bottom of the object is, </a:t>
                </a:r>
                <a14:m>
                  <m:oMath xmlns:m="http://schemas.openxmlformats.org/officeDocument/2006/math">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0" smtClean="0">
                        <a:latin typeface="Cambria Math" panose="02040503050406030204" pitchFamily="18" charset="0"/>
                      </a:rPr>
                      <m:t>.</m:t>
                    </m:r>
                  </m:oMath>
                </a14:m>
                <a:r>
                  <a:rPr lang="en-AU"/>
                  <a:t> This means that:</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1" smtClean="0">
                          <a:latin typeface="Cambria Math" panose="02040503050406030204" pitchFamily="18" charset="0"/>
                        </a:rPr>
                        <m:t> −</m:t>
                      </m:r>
                      <m:r>
                        <a:rPr lang="en-AU" b="0" i="1" smtClean="0">
                          <a:latin typeface="Cambria Math" panose="02040503050406030204" pitchFamily="18" charset="0"/>
                        </a:rPr>
                        <m:t>𝑑𝐴</m:t>
                      </m:r>
                      <m:d>
                        <m:dPr>
                          <m:ctrlPr>
                            <a:rPr lang="en-AU" b="0" i="1" smtClean="0">
                              <a:latin typeface="Cambria Math" panose="02040503050406030204" pitchFamily="18" charset="0"/>
                            </a:rPr>
                          </m:ctrlPr>
                        </m:dPr>
                        <m:e>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𝑑𝑃</m:t>
                          </m:r>
                        </m:e>
                      </m:d>
                      <m:r>
                        <a:rPr lang="en-AU" b="0" i="1" smtClean="0">
                          <a:latin typeface="Cambria Math" panose="02040503050406030204" pitchFamily="18" charset="0"/>
                        </a:rPr>
                        <m:t>=</m:t>
                      </m:r>
                      <m:r>
                        <a:rPr lang="en-AU" b="0" i="1" smtClean="0">
                          <a:latin typeface="Cambria Math" panose="02040503050406030204" pitchFamily="18" charset="0"/>
                        </a:rPr>
                        <m:t>𝑀𝑔</m:t>
                      </m:r>
                    </m:oMath>
                  </m:oMathPara>
                </a14:m>
                <a:endParaRPr lang="en-AU"/>
              </a:p>
              <a:p>
                <a:pPr marL="0" indent="0">
                  <a:buNone/>
                </a:pPr>
                <a:r>
                  <a:rPr lang="en-AU"/>
                  <a:t>Substituting for our  pressures we get:</a:t>
                </a:r>
              </a:p>
              <a:p>
                <a:pPr marL="27432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r>
                        <a:rPr lang="en-AU" b="0" i="1" smtClean="0">
                          <a:latin typeface="Cambria Math" panose="02040503050406030204" pitchFamily="18" charset="0"/>
                        </a:rPr>
                        <m:t>𝑑𝑃</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1" smtClean="0">
                          <a:latin typeface="Cambria Math" panose="02040503050406030204" pitchFamily="18" charset="0"/>
                        </a:rPr>
                        <m:t>=</m:t>
                      </m:r>
                      <m:r>
                        <a:rPr lang="en-AU" b="0" i="1" smtClean="0">
                          <a:latin typeface="Cambria Math" panose="02040503050406030204" pitchFamily="18" charset="0"/>
                        </a:rPr>
                        <m:t>𝜌</m:t>
                      </m:r>
                      <m:r>
                        <a:rPr lang="en-AU" b="0" i="1" smtClean="0">
                          <a:latin typeface="Cambria Math" panose="02040503050406030204" pitchFamily="18" charset="0"/>
                        </a:rPr>
                        <m:t>𝑔</m:t>
                      </m:r>
                      <m:r>
                        <a:rPr lang="en-AU" b="0" i="1" smtClean="0">
                          <a:latin typeface="Cambria Math" panose="02040503050406030204" pitchFamily="18" charset="0"/>
                        </a:rPr>
                        <m:t>⋅</m:t>
                      </m:r>
                      <m:r>
                        <a:rPr lang="en-AU" b="0" i="1" smtClean="0">
                          <a:latin typeface="Cambria Math" panose="02040503050406030204" pitchFamily="18" charset="0"/>
                        </a:rPr>
                        <m:t>𝑑𝐴</m:t>
                      </m:r>
                      <m:r>
                        <a:rPr lang="en-AU" b="0" i="1" smtClean="0">
                          <a:latin typeface="Cambria Math" panose="02040503050406030204" pitchFamily="18" charset="0"/>
                        </a:rPr>
                        <m:t>⋅</m:t>
                      </m:r>
                      <m:r>
                        <a:rPr lang="en-AU" b="0" i="1" smtClean="0">
                          <a:latin typeface="Cambria Math" panose="02040503050406030204" pitchFamily="18" charset="0"/>
                        </a:rPr>
                        <m:t>𝑑𝑧</m:t>
                      </m:r>
                    </m:oMath>
                  </m:oMathPara>
                </a14:m>
                <a:endParaRPr lang="en-AU" b="0"/>
              </a:p>
              <a:p>
                <a:pPr marL="274320" lvl="1" indent="0">
                  <a:buNone/>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r>
                            <a:rPr lang="en-AU" b="0" i="1" smtClean="0">
                              <a:latin typeface="Cambria Math" panose="02040503050406030204" pitchFamily="18" charset="0"/>
                            </a:rPr>
                            <m:t>𝑑𝑃</m:t>
                          </m:r>
                        </m:num>
                        <m:den>
                          <m:r>
                            <a:rPr lang="en-AU" b="0" i="1" smtClean="0">
                              <a:latin typeface="Cambria Math" panose="02040503050406030204" pitchFamily="18" charset="0"/>
                            </a:rPr>
                            <m:t>𝑑𝑍</m:t>
                          </m:r>
                        </m:den>
                      </m:f>
                      <m:r>
                        <a:rPr lang="en-AU" b="0" i="1" smtClean="0">
                          <a:latin typeface="Cambria Math" panose="02040503050406030204" pitchFamily="18" charset="0"/>
                        </a:rPr>
                        <m:t>=−</m:t>
                      </m:r>
                      <m:r>
                        <a:rPr lang="en-AU" b="0" i="1" smtClean="0">
                          <a:latin typeface="Cambria Math" panose="02040503050406030204" pitchFamily="18" charset="0"/>
                        </a:rPr>
                        <m:t>𝜌</m:t>
                      </m:r>
                      <m:r>
                        <a:rPr lang="en-AU" b="0" i="1" smtClean="0">
                          <a:latin typeface="Cambria Math" panose="02040503050406030204" pitchFamily="18" charset="0"/>
                        </a:rPr>
                        <m:t>𝑔</m:t>
                      </m:r>
                    </m:oMath>
                  </m:oMathPara>
                </a14:m>
                <a:endParaRPr lang="en-AU"/>
              </a:p>
              <a:p>
                <a:pPr marL="274320" lvl="1" indent="0">
                  <a:buNone/>
                </a:pPr>
                <a:endParaRPr lang="en-AU"/>
              </a:p>
              <a:p>
                <a:pPr marL="274320" lvl="1" indent="0">
                  <a:buNone/>
                </a:pPr>
                <a:r>
                  <a:rPr lang="en-AU" b="0"/>
                  <a:t>Th</a:t>
                </a:r>
                <a:r>
                  <a:rPr lang="en-AU"/>
                  <a:t>e pressure gradient is negative, which intuitively makes sense as the pressure decreases the more you get closer to the surface.</a:t>
                </a:r>
                <a:endParaRPr lang="en-AU" b="0"/>
              </a:p>
              <a:p>
                <a:pPr marL="274320" lvl="1" indent="0">
                  <a:buNone/>
                </a:pPr>
                <a:endParaRPr lang="en-AU"/>
              </a:p>
            </p:txBody>
          </p:sp>
        </mc:Choice>
        <mc:Fallback xmlns="">
          <p:sp>
            <p:nvSpPr>
              <p:cNvPr id="3" name="Content Placeholder 2">
                <a:extLst>
                  <a:ext uri="{FF2B5EF4-FFF2-40B4-BE49-F238E27FC236}">
                    <a16:creationId xmlns:a16="http://schemas.microsoft.com/office/drawing/2014/main" id="{52EA3E4A-FC9F-4098-96A3-6374C1FBA56B}"/>
                  </a:ext>
                </a:extLst>
              </p:cNvPr>
              <p:cNvSpPr>
                <a:spLocks noGrp="1" noRot="1" noChangeAspect="1" noMove="1" noResize="1" noEditPoints="1" noAdjustHandles="1" noChangeArrowheads="1" noChangeShapeType="1" noTextEdit="1"/>
              </p:cNvSpPr>
              <p:nvPr>
                <p:ph idx="1"/>
              </p:nvPr>
            </p:nvSpPr>
            <p:spPr>
              <a:blipFill>
                <a:blip r:embed="rId2"/>
                <a:stretch>
                  <a:fillRect l="-182" r="-121"/>
                </a:stretch>
              </a:blipFill>
            </p:spPr>
            <p:txBody>
              <a:bodyPr/>
              <a:lstStyle/>
              <a:p>
                <a:r>
                  <a:rPr lang="en-US">
                    <a:noFill/>
                  </a:rPr>
                  <a:t> </a:t>
                </a:r>
              </a:p>
            </p:txBody>
          </p:sp>
        </mc:Fallback>
      </mc:AlternateContent>
    </p:spTree>
    <p:extLst>
      <p:ext uri="{BB962C8B-B14F-4D97-AF65-F5344CB8AC3E}">
        <p14:creationId xmlns:p14="http://schemas.microsoft.com/office/powerpoint/2010/main" val="349607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268667C-B257-44F1-9663-1DE8AA3A59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7654" y="1377991"/>
            <a:ext cx="5367165" cy="411482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91A40-BDF5-4DE8-923C-F5D6DAF39E50}"/>
              </a:ext>
            </a:extLst>
          </p:cNvPr>
          <p:cNvSpPr>
            <a:spLocks noGrp="1"/>
          </p:cNvSpPr>
          <p:nvPr>
            <p:ph type="title"/>
          </p:nvPr>
        </p:nvSpPr>
        <p:spPr>
          <a:xfrm>
            <a:off x="7064082" y="642594"/>
            <a:ext cx="4472921" cy="1371600"/>
          </a:xfrm>
        </p:spPr>
        <p:txBody>
          <a:bodyPr>
            <a:normAutofit/>
          </a:bodyPr>
          <a:lstStyle/>
          <a:p>
            <a:r>
              <a:rPr lang="en-AU"/>
              <a:t>Prev.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F8F077-64CA-4DA9-9DB6-B1CB09B3CF53}"/>
                  </a:ext>
                </a:extLst>
              </p:cNvPr>
              <p:cNvSpPr>
                <a:spLocks noGrp="1"/>
              </p:cNvSpPr>
              <p:nvPr>
                <p:ph idx="1"/>
              </p:nvPr>
            </p:nvSpPr>
            <p:spPr>
              <a:xfrm>
                <a:off x="7064082" y="2103120"/>
                <a:ext cx="4472922" cy="3931920"/>
              </a:xfrm>
            </p:spPr>
            <p:txBody>
              <a:bodyPr>
                <a:normAutofit fontScale="92500" lnSpcReduction="20000"/>
              </a:bodyPr>
              <a:lstStyle/>
              <a:p>
                <a:pPr marL="0" indent="0">
                  <a:buNone/>
                </a:pPr>
                <a:r>
                  <a:rPr lang="en-AU"/>
                  <a:t>If a liquid is going through at channel, with slanted walls, the force is being applied from the normal force of the slant.</a:t>
                </a:r>
              </a:p>
              <a:p>
                <a:pPr marL="0" indent="0">
                  <a:buNone/>
                </a:pPr>
                <a:r>
                  <a:rPr lang="en-AU"/>
                  <a:t>If the </a:t>
                </a:r>
                <a:r>
                  <a:rPr lang="en-US"/>
                  <a:t> </a:t>
                </a:r>
                <a14:m>
                  <m:oMath xmlns:m="http://schemas.openxmlformats.org/officeDocument/2006/math">
                    <m:r>
                      <a:rPr lang="en-AU" b="0" i="1" smtClean="0">
                        <a:latin typeface="Cambria Math" panose="02040503050406030204" pitchFamily="18" charset="0"/>
                      </a:rPr>
                      <m:t>ℓ</m:t>
                    </m:r>
                  </m:oMath>
                </a14:m>
                <a:r>
                  <a:rPr lang="en-US"/>
                  <a:t>, that the slanted walls reach a height of H, and that they slant up from the horizontal at the acute angle </a:t>
                </a:r>
                <a14:m>
                  <m:oMath xmlns:m="http://schemas.openxmlformats.org/officeDocument/2006/math">
                    <m:r>
                      <a:rPr lang="en-AU" b="0" i="1" smtClean="0">
                        <a:latin typeface="Cambria Math" panose="02040503050406030204" pitchFamily="18" charset="0"/>
                      </a:rPr>
                      <m:t>𝜃</m:t>
                    </m:r>
                  </m:oMath>
                </a14:m>
                <a:r>
                  <a:rPr lang="en-US"/>
                  <a:t>. The channel is filled with water (of density </a:t>
                </a:r>
                <a14:m>
                  <m:oMath xmlns:m="http://schemas.openxmlformats.org/officeDocument/2006/math">
                    <m:r>
                      <a:rPr lang="en-AU" b="0" i="1" smtClean="0">
                        <a:latin typeface="Cambria Math" panose="02040503050406030204" pitchFamily="18" charset="0"/>
                      </a:rPr>
                      <m:t>𝜌</m:t>
                    </m:r>
                  </m:oMath>
                </a14:m>
                <a:r>
                  <a:rPr lang="en-US"/>
                  <a:t>) up to the top of the walls. </a:t>
                </a:r>
              </a:p>
              <a:p>
                <a:pPr marL="0" indent="0">
                  <a:buNone/>
                </a:pPr>
                <a:r>
                  <a:rPr lang="en-US"/>
                  <a:t>To find the net force we can use the </a:t>
                </a:r>
                <a:r>
                  <a:rPr lang="en-US" i="1"/>
                  <a:t>bulk argument</a:t>
                </a:r>
                <a:r>
                  <a:rPr lang="en-US"/>
                  <a:t>. </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𝐴</m:t>
                          </m:r>
                        </m:e>
                        <m:sub>
                          <m:r>
                            <a:rPr lang="en-AU" b="0" i="1" smtClean="0">
                              <a:latin typeface="Cambria Math" panose="02040503050406030204" pitchFamily="18" charset="0"/>
                            </a:rPr>
                            <m:t>𝑡𝑟𝑖𝑎𝑛𝑔𝑙𝑒</m:t>
                          </m:r>
                        </m:sub>
                      </m:sSub>
                      <m:r>
                        <a:rPr lang="en-AU" b="0" i="1" smtClean="0">
                          <a:latin typeface="Cambria Math" panose="02040503050406030204" pitchFamily="18" charset="0"/>
                        </a:rPr>
                        <m:t>+ℓ=</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r>
                        <a:rPr lang="en-AU" b="0" i="1" smtClean="0">
                          <a:latin typeface="Cambria Math" panose="02040503050406030204" pitchFamily="18" charset="0"/>
                        </a:rPr>
                        <m:t>𝐻</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𝐻</m:t>
                          </m:r>
                        </m:num>
                        <m:den>
                          <m:r>
                            <m:rPr>
                              <m:sty m:val="p"/>
                            </m:rPr>
                            <a:rPr lang="en-AU" b="0" i="0" smtClean="0">
                              <a:latin typeface="Cambria Math" panose="02040503050406030204" pitchFamily="18" charset="0"/>
                            </a:rPr>
                            <m:t>tan</m:t>
                          </m:r>
                          <m:r>
                            <a:rPr lang="en-AU" b="0" i="1" smtClean="0">
                              <a:latin typeface="Cambria Math" panose="02040503050406030204" pitchFamily="18" charset="0"/>
                            </a:rPr>
                            <m:t>⁡(</m:t>
                          </m:r>
                          <m:r>
                            <a:rPr lang="en-AU" b="0" i="1" smtClean="0">
                              <a:latin typeface="Cambria Math" panose="02040503050406030204" pitchFamily="18" charset="0"/>
                            </a:rPr>
                            <m:t>𝜃</m:t>
                          </m:r>
                          <m:r>
                            <a:rPr lang="en-AU" b="0" i="1" smtClean="0">
                              <a:latin typeface="Cambria Math" panose="02040503050406030204" pitchFamily="18" charset="0"/>
                            </a:rPr>
                            <m:t>)</m:t>
                          </m:r>
                        </m:den>
                      </m:f>
                    </m:oMath>
                  </m:oMathPara>
                </a14:m>
                <a:endParaRPr lang="en-AU"/>
              </a:p>
              <a:p>
                <a:pPr marL="0" indent="0">
                  <a:buNone/>
                </a:pPr>
                <a:r>
                  <a:rPr lang="en-AU"/>
                  <a:t>This exerts  a force downwards of:</a:t>
                </a:r>
              </a:p>
              <a:p>
                <a:pPr marL="0" indent="0">
                  <a:buNone/>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r>
                            <a:rPr lang="en-AU" b="0" i="1" smtClean="0">
                              <a:latin typeface="Cambria Math" panose="02040503050406030204" pitchFamily="18" charset="0"/>
                            </a:rPr>
                            <m:t>𝜌</m:t>
                          </m:r>
                          <m:r>
                            <a:rPr lang="en-AU" b="0" i="1" smtClean="0">
                              <a:latin typeface="Cambria Math" panose="02040503050406030204" pitchFamily="18" charset="0"/>
                            </a:rPr>
                            <m:t>𝑔</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𝐻</m:t>
                              </m:r>
                            </m:e>
                            <m:sup>
                              <m:r>
                                <a:rPr lang="en-AU" b="0" i="1" smtClean="0">
                                  <a:latin typeface="Cambria Math" panose="02040503050406030204" pitchFamily="18" charset="0"/>
                                </a:rPr>
                                <m:t>2</m:t>
                              </m:r>
                            </m:sup>
                          </m:sSup>
                          <m:r>
                            <a:rPr lang="en-AU" b="0" i="1" smtClean="0">
                              <a:latin typeface="Cambria Math" panose="02040503050406030204" pitchFamily="18" charset="0"/>
                            </a:rPr>
                            <m:t>ℓ</m:t>
                          </m:r>
                        </m:num>
                        <m:den>
                          <m:r>
                            <m:rPr>
                              <m:sty m:val="p"/>
                            </m:rPr>
                            <a:rPr lang="en-AU" b="0" i="0" smtClean="0">
                              <a:latin typeface="Cambria Math" panose="02040503050406030204" pitchFamily="18" charset="0"/>
                            </a:rPr>
                            <m:t>tan</m:t>
                          </m:r>
                          <m:r>
                            <a:rPr lang="en-AU" b="0" i="1" smtClean="0">
                              <a:latin typeface="Cambria Math" panose="02040503050406030204" pitchFamily="18" charset="0"/>
                            </a:rPr>
                            <m:t>⁡(</m:t>
                          </m:r>
                          <m:r>
                            <a:rPr lang="en-AU" b="0" i="1" smtClean="0">
                              <a:latin typeface="Cambria Math" panose="02040503050406030204" pitchFamily="18" charset="0"/>
                            </a:rPr>
                            <m:t>𝜃</m:t>
                          </m:r>
                          <m:r>
                            <a:rPr lang="en-AU" b="0" i="1" smtClean="0">
                              <a:latin typeface="Cambria Math" panose="02040503050406030204" pitchFamily="18" charset="0"/>
                            </a:rPr>
                            <m:t>)</m:t>
                          </m:r>
                        </m:den>
                      </m:f>
                      <m:r>
                        <a:rPr lang="en-AU" b="0" i="1" smtClean="0">
                          <a:latin typeface="Cambria Math" panose="02040503050406030204" pitchFamily="18" charset="0"/>
                        </a:rPr>
                        <m:t>=</m:t>
                      </m:r>
                      <m:r>
                        <a:rPr lang="en-AU" b="0" i="1" smtClean="0">
                          <a:latin typeface="Cambria Math" panose="02040503050406030204" pitchFamily="18" charset="0"/>
                        </a:rPr>
                        <m:t>𝐹</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cos</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𝜃</m:t>
                              </m:r>
                            </m:e>
                          </m:d>
                        </m:e>
                      </m:func>
                    </m:oMath>
                  </m:oMathPara>
                </a14:m>
                <a:endParaRPr lang="en-AU" b="0"/>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𝐹</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f>
                        <m:fPr>
                          <m:ctrlPr>
                            <a:rPr lang="en-AU" b="0" i="1" smtClean="0">
                              <a:latin typeface="Cambria Math" panose="02040503050406030204" pitchFamily="18" charset="0"/>
                            </a:rPr>
                          </m:ctrlPr>
                        </m:fPr>
                        <m:num>
                          <m:r>
                            <a:rPr lang="en-AU" b="0" i="1" smtClean="0">
                              <a:latin typeface="Cambria Math" panose="02040503050406030204" pitchFamily="18" charset="0"/>
                            </a:rPr>
                            <m:t>𝜌</m:t>
                          </m:r>
                          <m:r>
                            <a:rPr lang="en-AU" b="0" i="1" smtClean="0">
                              <a:latin typeface="Cambria Math" panose="02040503050406030204" pitchFamily="18" charset="0"/>
                            </a:rPr>
                            <m:t>𝑔</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𝐻</m:t>
                              </m:r>
                            </m:e>
                            <m:sup>
                              <m:r>
                                <a:rPr lang="en-AU" b="0" i="1" smtClean="0">
                                  <a:latin typeface="Cambria Math" panose="02040503050406030204" pitchFamily="18" charset="0"/>
                                </a:rPr>
                                <m:t>2</m:t>
                              </m:r>
                            </m:sup>
                          </m:sSup>
                          <m:r>
                            <m:rPr>
                              <m:lit/>
                            </m:rPr>
                            <a:rPr lang="en-AU" b="0" i="1" smtClean="0">
                              <a:latin typeface="Cambria Math" panose="02040503050406030204" pitchFamily="18" charset="0"/>
                            </a:rPr>
                            <m:t> </m:t>
                          </m:r>
                          <m:r>
                            <a:rPr lang="en-AU" b="0" i="1" smtClean="0">
                              <a:latin typeface="Cambria Math" panose="02040503050406030204" pitchFamily="18" charset="0"/>
                            </a:rPr>
                            <m:t>ℓ</m:t>
                          </m:r>
                        </m:num>
                        <m:den>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sin</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𝜃</m:t>
                                  </m:r>
                                </m:e>
                              </m:d>
                            </m:e>
                          </m:func>
                        </m:den>
                      </m:f>
                    </m:oMath>
                  </m:oMathPara>
                </a14:m>
                <a:endParaRPr lang="en-AU"/>
              </a:p>
              <a:p>
                <a:pPr marL="0" indent="0">
                  <a:buNone/>
                </a:pPr>
                <a:endParaRPr lang="en-AU"/>
              </a:p>
            </p:txBody>
          </p:sp>
        </mc:Choice>
        <mc:Fallback xmlns="">
          <p:sp>
            <p:nvSpPr>
              <p:cNvPr id="3" name="Content Placeholder 2">
                <a:extLst>
                  <a:ext uri="{FF2B5EF4-FFF2-40B4-BE49-F238E27FC236}">
                    <a16:creationId xmlns:a16="http://schemas.microsoft.com/office/drawing/2014/main" id="{31F8F077-64CA-4DA9-9DB6-B1CB09B3CF53}"/>
                  </a:ext>
                </a:extLst>
              </p:cNvPr>
              <p:cNvSpPr>
                <a:spLocks noGrp="1" noRot="1" noChangeAspect="1" noMove="1" noResize="1" noEditPoints="1" noAdjustHandles="1" noChangeArrowheads="1" noChangeShapeType="1" noTextEdit="1"/>
              </p:cNvSpPr>
              <p:nvPr>
                <p:ph idx="1"/>
              </p:nvPr>
            </p:nvSpPr>
            <p:spPr>
              <a:xfrm>
                <a:off x="7064082" y="2103120"/>
                <a:ext cx="4472922" cy="3931920"/>
              </a:xfrm>
              <a:blipFill>
                <a:blip r:embed="rId3"/>
                <a:stretch>
                  <a:fillRect l="-272" t="-15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E3F1435-D2A1-4B39-BC7A-C71A9717A7BA}"/>
              </a:ext>
            </a:extLst>
          </p:cNvPr>
          <p:cNvSpPr txBox="1"/>
          <p:nvPr/>
        </p:nvSpPr>
        <p:spPr>
          <a:xfrm>
            <a:off x="334978" y="5993394"/>
            <a:ext cx="5759841" cy="461665"/>
          </a:xfrm>
          <a:prstGeom prst="rect">
            <a:avLst/>
          </a:prstGeom>
          <a:noFill/>
        </p:spPr>
        <p:txBody>
          <a:bodyPr wrap="square" rtlCol="0">
            <a:spAutoFit/>
          </a:bodyPr>
          <a:lstStyle/>
          <a:p>
            <a:r>
              <a:rPr lang="en-AU" sz="1200">
                <a:solidFill>
                  <a:schemeClr val="bg1"/>
                </a:solidFill>
              </a:rPr>
              <a:t>Picture and information for this slide is from brilliant.org, </a:t>
            </a:r>
            <a:r>
              <a:rPr lang="en-AU" sz="1200">
                <a:solidFill>
                  <a:schemeClr val="bg1"/>
                </a:solidFill>
                <a:hlinkClick r:id="rId4"/>
              </a:rPr>
              <a:t>https://brilliant.org/practice/hydrostatics/?p=13</a:t>
            </a:r>
            <a:r>
              <a:rPr lang="en-AU" sz="1200">
                <a:solidFill>
                  <a:schemeClr val="bg1"/>
                </a:solidFill>
              </a:rPr>
              <a:t> </a:t>
            </a:r>
          </a:p>
        </p:txBody>
      </p:sp>
    </p:spTree>
    <p:extLst>
      <p:ext uri="{BB962C8B-B14F-4D97-AF65-F5344CB8AC3E}">
        <p14:creationId xmlns:p14="http://schemas.microsoft.com/office/powerpoint/2010/main" val="464295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B978-DB20-4434-B29D-F38705D065F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EB13C4-39E4-4300-A5B0-6BE0F4737E51}"/>
              </a:ext>
            </a:extLst>
          </p:cNvPr>
          <p:cNvSpPr>
            <a:spLocks noGrp="1"/>
          </p:cNvSpPr>
          <p:nvPr>
            <p:ph idx="1"/>
          </p:nvPr>
        </p:nvSpPr>
        <p:spPr/>
        <p:txBody>
          <a:bodyPr/>
          <a:lstStyle/>
          <a:p>
            <a:r>
              <a:rPr lang="en-US" dirty="0"/>
              <a:t>The first projected that has been selected and created is a physics simulator with customizable settings for, gravity, ball mass, friction, ball size and map etc. (Seen in figure 1)</a:t>
            </a:r>
          </a:p>
          <a:p>
            <a:endParaRPr lang="en-US" dirty="0"/>
          </a:p>
          <a:p>
            <a:r>
              <a:rPr lang="en-US" dirty="0"/>
              <a:t>The program uses python to create virtual spaces and</a:t>
            </a:r>
          </a:p>
          <a:p>
            <a:pPr marL="0" indent="0">
              <a:buNone/>
            </a:pPr>
            <a:r>
              <a:rPr lang="en-US" dirty="0"/>
              <a:t>     objects using a pip installation called </a:t>
            </a:r>
            <a:r>
              <a:rPr lang="en-US" dirty="0" err="1"/>
              <a:t>pymunk</a:t>
            </a:r>
            <a:r>
              <a:rPr lang="en-US" dirty="0"/>
              <a:t> and </a:t>
            </a:r>
            <a:r>
              <a:rPr lang="en-US" dirty="0" err="1"/>
              <a:t>pyglet</a:t>
            </a:r>
            <a:endParaRPr lang="en-US" dirty="0"/>
          </a:p>
          <a:p>
            <a:pPr marL="0" indent="0">
              <a:buNone/>
            </a:pPr>
            <a:r>
              <a:rPr lang="en-US" dirty="0"/>
              <a:t>     these programs are created and used by the community</a:t>
            </a:r>
          </a:p>
          <a:p>
            <a:pPr marL="0" indent="0">
              <a:buNone/>
            </a:pPr>
            <a:r>
              <a:rPr lang="en-US" dirty="0"/>
              <a:t>     to create various different projects and games. </a:t>
            </a:r>
          </a:p>
          <a:p>
            <a:endParaRPr lang="en-US" dirty="0"/>
          </a:p>
          <a:p>
            <a:r>
              <a:rPr lang="en-US" dirty="0"/>
              <a:t>The program has customizable maps that are made by </a:t>
            </a:r>
          </a:p>
          <a:p>
            <a:pPr marL="0" indent="0">
              <a:buNone/>
            </a:pPr>
            <a:r>
              <a:rPr lang="en-US" dirty="0"/>
              <a:t>      by using numbers for the parameters</a:t>
            </a:r>
          </a:p>
        </p:txBody>
      </p:sp>
      <p:pic>
        <p:nvPicPr>
          <p:cNvPr id="5" name="Picture 4" descr="A screenshot of a computer&#10;&#10;Description automatically generated with medium confidence">
            <a:extLst>
              <a:ext uri="{FF2B5EF4-FFF2-40B4-BE49-F238E27FC236}">
                <a16:creationId xmlns:a16="http://schemas.microsoft.com/office/drawing/2014/main" id="{DAA4A4B1-835F-4E91-BED1-5F4B420BDDF7}"/>
              </a:ext>
            </a:extLst>
          </p:cNvPr>
          <p:cNvPicPr>
            <a:picLocks noChangeAspect="1"/>
          </p:cNvPicPr>
          <p:nvPr/>
        </p:nvPicPr>
        <p:blipFill>
          <a:blip r:embed="rId2"/>
          <a:stretch>
            <a:fillRect/>
          </a:stretch>
        </p:blipFill>
        <p:spPr>
          <a:xfrm>
            <a:off x="6241129" y="3027680"/>
            <a:ext cx="5950871" cy="3347365"/>
          </a:xfrm>
          <a:prstGeom prst="rect">
            <a:avLst/>
          </a:prstGeom>
        </p:spPr>
      </p:pic>
    </p:spTree>
    <p:extLst>
      <p:ext uri="{BB962C8B-B14F-4D97-AF65-F5344CB8AC3E}">
        <p14:creationId xmlns:p14="http://schemas.microsoft.com/office/powerpoint/2010/main" val="81987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EA22-EE9B-43AC-821B-1B2BE6CB5E8A}"/>
              </a:ext>
            </a:extLst>
          </p:cNvPr>
          <p:cNvSpPr>
            <a:spLocks noGrp="1"/>
          </p:cNvSpPr>
          <p:nvPr>
            <p:ph type="title"/>
          </p:nvPr>
        </p:nvSpPr>
        <p:spPr/>
        <p:txBody>
          <a:bodyPr/>
          <a:lstStyle/>
          <a:p>
            <a:r>
              <a:rPr lang="en-US" dirty="0"/>
              <a:t>The </a:t>
            </a:r>
            <a:r>
              <a:rPr lang="en-US" dirty="0" err="1"/>
              <a:t>Maths</a:t>
            </a:r>
            <a:endParaRPr lang="en-US" dirty="0"/>
          </a:p>
        </p:txBody>
      </p:sp>
      <p:sp>
        <p:nvSpPr>
          <p:cNvPr id="3" name="Content Placeholder 2">
            <a:extLst>
              <a:ext uri="{FF2B5EF4-FFF2-40B4-BE49-F238E27FC236}">
                <a16:creationId xmlns:a16="http://schemas.microsoft.com/office/drawing/2014/main" id="{D295CC3F-E84B-47FB-BC5D-BA316B4C1CF5}"/>
              </a:ext>
            </a:extLst>
          </p:cNvPr>
          <p:cNvSpPr>
            <a:spLocks noGrp="1"/>
          </p:cNvSpPr>
          <p:nvPr>
            <p:ph idx="1"/>
          </p:nvPr>
        </p:nvSpPr>
        <p:spPr>
          <a:xfrm>
            <a:off x="1066800" y="2103120"/>
            <a:ext cx="10058400" cy="4112286"/>
          </a:xfrm>
        </p:spPr>
        <p:txBody>
          <a:bodyPr>
            <a:normAutofit/>
          </a:bodyPr>
          <a:lstStyle/>
          <a:p>
            <a:pPr marL="0" indent="0">
              <a:buNone/>
            </a:pPr>
            <a:r>
              <a:rPr lang="en-US" dirty="0"/>
              <a:t>The plugins used in this base the environment and gravity on real life, this means it uses the standard 9.8m/s  for the acceleration of an object on earth. </a:t>
            </a:r>
            <a:r>
              <a:rPr lang="en-US" b="0" i="0" dirty="0">
                <a:solidFill>
                  <a:srgbClr val="000000"/>
                </a:solidFill>
                <a:effectLst/>
                <a:latin typeface="Sagona Book (Body)"/>
              </a:rPr>
              <a:t>Galileo first postulated the concept of inertia in the 17th century, and in his first law of motion, Sir Isaac Newton further developed Galileo’s observations</a:t>
            </a:r>
            <a:r>
              <a:rPr lang="en-US" dirty="0">
                <a:solidFill>
                  <a:srgbClr val="000000"/>
                </a:solidFill>
                <a:latin typeface="Sagona Book (Body)"/>
              </a:rPr>
              <a:t>.</a:t>
            </a:r>
            <a:r>
              <a:rPr lang="en-US" b="0" i="0" dirty="0">
                <a:solidFill>
                  <a:srgbClr val="000000"/>
                </a:solidFill>
                <a:effectLst/>
                <a:latin typeface="Lato" panose="020F0502020204030203" pitchFamily="34" charset="0"/>
              </a:rPr>
              <a:t> </a:t>
            </a:r>
            <a:r>
              <a:rPr lang="en-US" b="0" i="0" dirty="0">
                <a:solidFill>
                  <a:srgbClr val="000000"/>
                </a:solidFill>
                <a:effectLst/>
                <a:latin typeface="Sagona Book (Body)"/>
              </a:rPr>
              <a:t>According to the first law, without the intervention of an external force, objects in motion will continue to move at the same speed in a straight line. Objects at rest, on the other hand, will remain at rest unless an external force moves them. This tendency to resist changes in motion is known as “inertia,” and it is directly related to the object’s mass. The more massive an object is, the more it resists changes in its motion.</a:t>
            </a:r>
          </a:p>
          <a:p>
            <a:pPr marL="0" indent="0">
              <a:buNone/>
            </a:pPr>
            <a:endParaRPr lang="en-US" dirty="0">
              <a:solidFill>
                <a:srgbClr val="000000"/>
              </a:solidFill>
              <a:latin typeface="Sagona Book (Body)"/>
            </a:endParaRPr>
          </a:p>
          <a:p>
            <a:pPr marL="0" indent="0">
              <a:buNone/>
            </a:pPr>
            <a:r>
              <a:rPr lang="en-US" dirty="0">
                <a:solidFill>
                  <a:srgbClr val="000000"/>
                </a:solidFill>
                <a:latin typeface="Sagona Book (Body)"/>
              </a:rPr>
              <a:t>This program has also uses momentum, which uses newtons second law, which states that </a:t>
            </a:r>
            <a:r>
              <a:rPr lang="en-US" dirty="0" err="1">
                <a:solidFill>
                  <a:srgbClr val="000000"/>
                </a:solidFill>
                <a:latin typeface="Sagona Book (Body)"/>
              </a:rPr>
              <a:t>Fnet</a:t>
            </a:r>
            <a:r>
              <a:rPr lang="en-US" dirty="0">
                <a:solidFill>
                  <a:srgbClr val="000000"/>
                </a:solidFill>
                <a:latin typeface="Sagona Book (Body)"/>
              </a:rPr>
              <a:t> = ma, this means that the higher mass the objects are the faster they will gain speed on a slope, therefore when changing the mass in the program increases the rate that the balls gain speed. </a:t>
            </a:r>
          </a:p>
          <a:p>
            <a:pPr marL="0" indent="0">
              <a:buNone/>
            </a:pPr>
            <a:endParaRPr lang="en-US" dirty="0">
              <a:solidFill>
                <a:srgbClr val="000000"/>
              </a:solidFill>
              <a:latin typeface="Sagona Book (Body)"/>
            </a:endParaRPr>
          </a:p>
          <a:p>
            <a:pPr marL="0" indent="0">
              <a:buNone/>
            </a:pPr>
            <a:r>
              <a:rPr lang="en-US" dirty="0">
                <a:solidFill>
                  <a:srgbClr val="000000"/>
                </a:solidFill>
                <a:latin typeface="Sagona Book (Body)"/>
              </a:rPr>
              <a:t>The friction multiplier increases the friction on the objects, thus making the balls lose speed faster, </a:t>
            </a:r>
          </a:p>
          <a:p>
            <a:pPr marL="0" indent="0">
              <a:buNone/>
            </a:pPr>
            <a:endParaRPr lang="en-US" dirty="0">
              <a:solidFill>
                <a:srgbClr val="000000"/>
              </a:solidFill>
              <a:latin typeface="Sagona Book (Body)"/>
            </a:endParaRPr>
          </a:p>
        </p:txBody>
      </p:sp>
    </p:spTree>
    <p:extLst>
      <p:ext uri="{BB962C8B-B14F-4D97-AF65-F5344CB8AC3E}">
        <p14:creationId xmlns:p14="http://schemas.microsoft.com/office/powerpoint/2010/main" val="160625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sp>
      <p:pic>
        <p:nvPicPr>
          <p:cNvPr id="1026" name="Picture 2" descr="Elastic Collision Example Problem - Physics Example Problems">
            <a:extLst>
              <a:ext uri="{FF2B5EF4-FFF2-40B4-BE49-F238E27FC236}">
                <a16:creationId xmlns:a16="http://schemas.microsoft.com/office/drawing/2014/main" id="{B32B8E56-69D2-4E78-8E77-DA9FFDE0F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62" b="1"/>
          <a:stretch/>
        </p:blipFill>
        <p:spPr bwMode="auto">
          <a:xfrm>
            <a:off x="424928" y="419292"/>
            <a:ext cx="5522976" cy="605332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9CE2D-BAA2-4502-B466-577F47114758}"/>
              </a:ext>
            </a:extLst>
          </p:cNvPr>
          <p:cNvSpPr>
            <a:spLocks noGrp="1"/>
          </p:cNvSpPr>
          <p:nvPr>
            <p:ph type="title"/>
          </p:nvPr>
        </p:nvSpPr>
        <p:spPr>
          <a:xfrm>
            <a:off x="6846137" y="727626"/>
            <a:ext cx="4602152" cy="1718225"/>
          </a:xfrm>
        </p:spPr>
        <p:txBody>
          <a:bodyPr>
            <a:normAutofit/>
          </a:bodyPr>
          <a:lstStyle/>
          <a:p>
            <a:r>
              <a:rPr lang="en-US" dirty="0" err="1"/>
              <a:t>Maths</a:t>
            </a:r>
            <a:r>
              <a:rPr lang="en-US" dirty="0"/>
              <a:t> Cont.</a:t>
            </a:r>
          </a:p>
        </p:txBody>
      </p:sp>
      <p:sp>
        <p:nvSpPr>
          <p:cNvPr id="3" name="Content Placeholder 2">
            <a:extLst>
              <a:ext uri="{FF2B5EF4-FFF2-40B4-BE49-F238E27FC236}">
                <a16:creationId xmlns:a16="http://schemas.microsoft.com/office/drawing/2014/main" id="{EF50CFDC-0D30-4A59-A6FF-AD690A9A71A0}"/>
              </a:ext>
            </a:extLst>
          </p:cNvPr>
          <p:cNvSpPr>
            <a:spLocks noGrp="1"/>
          </p:cNvSpPr>
          <p:nvPr>
            <p:ph idx="1"/>
          </p:nvPr>
        </p:nvSpPr>
        <p:spPr>
          <a:xfrm>
            <a:off x="6846137" y="2538919"/>
            <a:ext cx="4602152" cy="3557805"/>
          </a:xfrm>
        </p:spPr>
        <p:txBody>
          <a:bodyPr>
            <a:normAutofit fontScale="92500"/>
          </a:bodyPr>
          <a:lstStyle/>
          <a:p>
            <a:r>
              <a:rPr lang="en-US" dirty="0"/>
              <a:t>When changing the elasticity within the program changes how much energy is lost when the ball connects with another object. Increasing the elasticity affects how little energy is lost when hitting another ball, so if you have high elasticity when the balls hit each other they will keep energy, but a lower elasticity increases the amount of energy lost.</a:t>
            </a:r>
          </a:p>
          <a:p>
            <a:pPr marL="0" indent="0">
              <a:buNone/>
            </a:pPr>
            <a:r>
              <a:rPr lang="en-US" dirty="0"/>
              <a:t>The program has the option to increase or decrease the gravity value, at standard it is 1000, which is 10m/s , when increasing this value will increase the amount of force applied on the balls. This will then increase the speed that the balls will fall. </a:t>
            </a:r>
          </a:p>
          <a:p>
            <a:pPr marL="0" indent="0">
              <a:buNone/>
            </a:pPr>
            <a:r>
              <a:rPr lang="en-US" dirty="0"/>
              <a:t>    </a:t>
            </a:r>
          </a:p>
        </p:txBody>
      </p:sp>
    </p:spTree>
    <p:extLst>
      <p:ext uri="{BB962C8B-B14F-4D97-AF65-F5344CB8AC3E}">
        <p14:creationId xmlns:p14="http://schemas.microsoft.com/office/powerpoint/2010/main" val="362079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752B-724E-4D13-8EBA-14A11DB60F1D}"/>
              </a:ext>
            </a:extLst>
          </p:cNvPr>
          <p:cNvSpPr>
            <a:spLocks noGrp="1"/>
          </p:cNvSpPr>
          <p:nvPr>
            <p:ph type="title"/>
          </p:nvPr>
        </p:nvSpPr>
        <p:spPr/>
        <p:txBody>
          <a:bodyPr/>
          <a:lstStyle/>
          <a:p>
            <a:r>
              <a:rPr lang="en-US"/>
              <a:t>Kinetic Energy of a Falling Ball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A13D6A-47C0-4E6E-A1F5-705E178B4C66}"/>
                  </a:ext>
                </a:extLst>
              </p:cNvPr>
              <p:cNvSpPr>
                <a:spLocks noGrp="1"/>
              </p:cNvSpPr>
              <p:nvPr>
                <p:ph idx="1"/>
              </p:nvPr>
            </p:nvSpPr>
            <p:spPr/>
            <p:txBody>
              <a:bodyPr vert="horz" lIns="91440" tIns="45720" rIns="91440" bIns="45720" rtlCol="0" anchor="t">
                <a:normAutofit fontScale="92500"/>
              </a:bodyPr>
              <a:lstStyle/>
              <a:p>
                <a:r>
                  <a:rPr lang="en-US"/>
                  <a:t>Kinetic energy is the amount of energy that is required to move the object. This is important as potential energy always turns into kinetic energy, which can be used to find the amount of work needed to lift an object or calculate the temperature of an object. The equation for kinetic energy is </a:t>
                </a:r>
                <a14:m>
                  <m:oMath xmlns:m="http://schemas.openxmlformats.org/officeDocument/2006/math">
                    <m:sSub>
                      <m:sSubPr>
                        <m:ctrlPr>
                          <a:rPr lang="en-AU" b="0" i="1" dirty="0" smtClean="0">
                            <a:latin typeface="Cambria Math" panose="02040503050406030204" pitchFamily="18" charset="0"/>
                            <a:ea typeface="+mn-lt"/>
                            <a:cs typeface="+mn-lt"/>
                          </a:rPr>
                        </m:ctrlPr>
                      </m:sSubPr>
                      <m:e>
                        <m:r>
                          <a:rPr lang="en-US" i="1" dirty="0" smtClean="0">
                            <a:latin typeface="Cambria Math" panose="02040503050406030204" pitchFamily="18" charset="0"/>
                            <a:ea typeface="+mn-lt"/>
                            <a:cs typeface="+mn-lt"/>
                          </a:rPr>
                          <m:t>𝐾</m:t>
                        </m:r>
                      </m:e>
                      <m:sub>
                        <m:r>
                          <a:rPr lang="en-AU" b="0" i="1" dirty="0" smtClean="0">
                            <a:latin typeface="Cambria Math" panose="02040503050406030204" pitchFamily="18" charset="0"/>
                            <a:ea typeface="+mn-lt"/>
                            <a:cs typeface="+mn-lt"/>
                          </a:rPr>
                          <m:t>𝑒</m:t>
                        </m:r>
                      </m:sub>
                    </m:sSub>
                    <m:r>
                      <a:rPr lang="en-US" i="1" dirty="0">
                        <a:latin typeface="Cambria Math" panose="02040503050406030204" pitchFamily="18" charset="0"/>
                        <a:ea typeface="+mn-lt"/>
                        <a:cs typeface="+mn-lt"/>
                      </a:rPr>
                      <m:t>=</m:t>
                    </m:r>
                    <m:f>
                      <m:fPr>
                        <m:ctrlPr>
                          <a:rPr lang="en-US" i="1" dirty="0">
                            <a:latin typeface="Cambria Math" panose="02040503050406030204" pitchFamily="18" charset="0"/>
                            <a:ea typeface="+mn-lt"/>
                            <a:cs typeface="+mn-lt"/>
                          </a:rPr>
                        </m:ctrlPr>
                      </m:fPr>
                      <m:num>
                        <m:r>
                          <a:rPr lang="en-US" i="1" dirty="0">
                            <a:latin typeface="Cambria Math" panose="02040503050406030204" pitchFamily="18" charset="0"/>
                            <a:ea typeface="+mn-lt"/>
                            <a:cs typeface="+mn-lt"/>
                          </a:rPr>
                          <m:t>1</m:t>
                        </m:r>
                      </m:num>
                      <m:den>
                        <m:r>
                          <a:rPr lang="en-US" i="1" dirty="0">
                            <a:latin typeface="Cambria Math" panose="02040503050406030204" pitchFamily="18" charset="0"/>
                            <a:ea typeface="+mn-lt"/>
                            <a:cs typeface="+mn-lt"/>
                          </a:rPr>
                          <m:t>2</m:t>
                        </m:r>
                      </m:den>
                    </m:f>
                    <m:r>
                      <a:rPr lang="en-US" i="1" dirty="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𝑚</m:t>
                    </m:r>
                    <m:acc>
                      <m:accPr>
                        <m:chr m:val="⃗"/>
                        <m:ctrlPr>
                          <a:rPr lang="en-AU" i="1" dirty="0" smtClean="0">
                            <a:latin typeface="Cambria Math" panose="02040503050406030204" pitchFamily="18" charset="0"/>
                            <a:ea typeface="+mn-lt"/>
                            <a:cs typeface="+mn-lt"/>
                          </a:rPr>
                        </m:ctrlPr>
                      </m:accPr>
                      <m:e>
                        <m:r>
                          <a:rPr lang="en-US" i="1" dirty="0" smtClean="0">
                            <a:latin typeface="Cambria Math" panose="02040503050406030204" pitchFamily="18" charset="0"/>
                            <a:ea typeface="+mn-lt"/>
                            <a:cs typeface="+mn-lt"/>
                          </a:rPr>
                          <m:t>𝑣</m:t>
                        </m:r>
                      </m:e>
                    </m:acc>
                    <m:r>
                      <a:rPr lang="en-AU" i="1" dirty="0" smtClean="0">
                        <a:latin typeface="Cambria Math" panose="02040503050406030204" pitchFamily="18" charset="0"/>
                        <a:ea typeface="+mn-lt"/>
                        <a:cs typeface="+mn-lt"/>
                      </a:rPr>
                      <m:t>²</m:t>
                    </m:r>
                    <m:r>
                      <a:rPr lang="en-US" i="1" dirty="0" smtClean="0">
                        <a:latin typeface="Cambria Math" panose="02040503050406030204" pitchFamily="18" charset="0"/>
                        <a:ea typeface="+mn-lt"/>
                        <a:cs typeface="+mn-lt"/>
                      </a:rPr>
                      <m:t>)  </m:t>
                    </m:r>
                  </m:oMath>
                </a14:m>
                <a:r>
                  <a:rPr lang="en-US">
                    <a:ea typeface="+mn-lt"/>
                    <a:cs typeface="+mn-lt"/>
                  </a:rPr>
                  <a:t>, m being mass, v being velocity. For example, if the  velocity for a ball dropping straight down would be 10 m/s, and if the ball’s mass is 100kg, the Kinetic Energy would be calculated as </a:t>
                </a:r>
                <a14:m>
                  <m:oMath xmlns:m="http://schemas.openxmlformats.org/officeDocument/2006/math">
                    <m:sSub>
                      <m:sSubPr>
                        <m:ctrlPr>
                          <a:rPr lang="en-AU" b="0" i="1" smtClean="0">
                            <a:latin typeface="Cambria Math" panose="02040503050406030204" pitchFamily="18" charset="0"/>
                            <a:ea typeface="+mn-lt"/>
                            <a:cs typeface="+mn-lt"/>
                          </a:rPr>
                        </m:ctrlPr>
                      </m:sSubPr>
                      <m:e>
                        <m:r>
                          <a:rPr lang="en-AU" b="0" i="1" smtClean="0">
                            <a:latin typeface="Cambria Math" panose="02040503050406030204" pitchFamily="18" charset="0"/>
                            <a:ea typeface="+mn-lt"/>
                            <a:cs typeface="+mn-lt"/>
                          </a:rPr>
                          <m:t>𝐾</m:t>
                        </m:r>
                      </m:e>
                      <m:sub>
                        <m:r>
                          <a:rPr lang="en-AU" b="0" i="1" smtClean="0">
                            <a:latin typeface="Cambria Math" panose="02040503050406030204" pitchFamily="18" charset="0"/>
                            <a:ea typeface="+mn-lt"/>
                            <a:cs typeface="+mn-lt"/>
                          </a:rPr>
                          <m:t>𝑒</m:t>
                        </m:r>
                      </m:sub>
                    </m:sSub>
                    <m:r>
                      <a:rPr lang="en-AU" b="0" i="1" smtClean="0">
                        <a:latin typeface="Cambria Math" panose="02040503050406030204" pitchFamily="18" charset="0"/>
                        <a:ea typeface="+mn-lt"/>
                        <a:cs typeface="+mn-lt"/>
                      </a:rPr>
                      <m:t>=</m:t>
                    </m:r>
                    <m:f>
                      <m:fPr>
                        <m:ctrlPr>
                          <a:rPr lang="en-AU" b="0" i="1" smtClean="0">
                            <a:latin typeface="Cambria Math" panose="02040503050406030204" pitchFamily="18" charset="0"/>
                            <a:ea typeface="+mn-lt"/>
                            <a:cs typeface="+mn-lt"/>
                          </a:rPr>
                        </m:ctrlPr>
                      </m:fPr>
                      <m:num>
                        <m:r>
                          <a:rPr lang="en-AU" b="0" i="1" smtClean="0">
                            <a:latin typeface="Cambria Math" panose="02040503050406030204" pitchFamily="18" charset="0"/>
                            <a:ea typeface="+mn-lt"/>
                            <a:cs typeface="+mn-lt"/>
                          </a:rPr>
                          <m:t>1</m:t>
                        </m:r>
                      </m:num>
                      <m:den>
                        <m:r>
                          <a:rPr lang="en-AU" b="0" i="1" smtClean="0">
                            <a:latin typeface="Cambria Math" panose="02040503050406030204" pitchFamily="18" charset="0"/>
                            <a:ea typeface="+mn-lt"/>
                            <a:cs typeface="+mn-lt"/>
                          </a:rPr>
                          <m:t>2</m:t>
                        </m:r>
                      </m:den>
                    </m:f>
                    <m:r>
                      <a:rPr lang="en-AU" b="0" i="1" smtClean="0">
                        <a:latin typeface="Cambria Math" panose="02040503050406030204" pitchFamily="18" charset="0"/>
                        <a:ea typeface="+mn-lt"/>
                        <a:cs typeface="+mn-lt"/>
                      </a:rPr>
                      <m:t>100⋅</m:t>
                    </m:r>
                    <m:sSup>
                      <m:sSupPr>
                        <m:ctrlPr>
                          <a:rPr lang="en-AU" b="0" i="1" smtClean="0">
                            <a:latin typeface="Cambria Math" panose="02040503050406030204" pitchFamily="18" charset="0"/>
                            <a:ea typeface="+mn-lt"/>
                            <a:cs typeface="+mn-lt"/>
                          </a:rPr>
                        </m:ctrlPr>
                      </m:sSupPr>
                      <m:e>
                        <m:r>
                          <a:rPr lang="en-AU" b="0" i="1" smtClean="0">
                            <a:latin typeface="Cambria Math" panose="02040503050406030204" pitchFamily="18" charset="0"/>
                            <a:ea typeface="+mn-lt"/>
                            <a:cs typeface="+mn-lt"/>
                          </a:rPr>
                          <m:t>10</m:t>
                        </m:r>
                      </m:e>
                      <m:sup>
                        <m:r>
                          <a:rPr lang="en-AU" b="0" i="1" smtClean="0">
                            <a:latin typeface="Cambria Math" panose="02040503050406030204" pitchFamily="18" charset="0"/>
                            <a:ea typeface="+mn-lt"/>
                            <a:cs typeface="+mn-lt"/>
                          </a:rPr>
                          <m:t>2</m:t>
                        </m:r>
                      </m:sup>
                    </m:sSup>
                    <m:r>
                      <a:rPr lang="en-AU" b="0" i="1" smtClean="0">
                        <a:latin typeface="Cambria Math" panose="02040503050406030204" pitchFamily="18" charset="0"/>
                        <a:ea typeface="+mn-lt"/>
                        <a:cs typeface="+mn-lt"/>
                      </a:rPr>
                      <m:t>=</m:t>
                    </m:r>
                    <m:f>
                      <m:fPr>
                        <m:ctrlPr>
                          <a:rPr lang="en-AU" b="0" i="1" smtClean="0">
                            <a:latin typeface="Cambria Math" panose="02040503050406030204" pitchFamily="18" charset="0"/>
                            <a:ea typeface="+mn-lt"/>
                            <a:cs typeface="+mn-lt"/>
                          </a:rPr>
                        </m:ctrlPr>
                      </m:fPr>
                      <m:num>
                        <m:r>
                          <a:rPr lang="en-AU" b="0" i="1" smtClean="0">
                            <a:latin typeface="Cambria Math" panose="02040503050406030204" pitchFamily="18" charset="0"/>
                            <a:ea typeface="+mn-lt"/>
                            <a:cs typeface="+mn-lt"/>
                          </a:rPr>
                          <m:t>1</m:t>
                        </m:r>
                      </m:num>
                      <m:den>
                        <m:r>
                          <a:rPr lang="en-AU" b="0" i="1" smtClean="0">
                            <a:latin typeface="Cambria Math" panose="02040503050406030204" pitchFamily="18" charset="0"/>
                            <a:ea typeface="+mn-lt"/>
                            <a:cs typeface="+mn-lt"/>
                          </a:rPr>
                          <m:t>2</m:t>
                        </m:r>
                      </m:den>
                    </m:f>
                    <m:sSup>
                      <m:sSupPr>
                        <m:ctrlPr>
                          <a:rPr lang="en-AU" b="0" i="1" smtClean="0">
                            <a:latin typeface="Cambria Math" panose="02040503050406030204" pitchFamily="18" charset="0"/>
                            <a:ea typeface="+mn-lt"/>
                            <a:cs typeface="+mn-lt"/>
                          </a:rPr>
                        </m:ctrlPr>
                      </m:sSupPr>
                      <m:e>
                        <m:r>
                          <a:rPr lang="en-AU" b="0" i="1" smtClean="0">
                            <a:latin typeface="Cambria Math" panose="02040503050406030204" pitchFamily="18" charset="0"/>
                            <a:ea typeface="+mn-lt"/>
                            <a:cs typeface="+mn-lt"/>
                          </a:rPr>
                          <m:t>100</m:t>
                        </m:r>
                      </m:e>
                      <m:sup>
                        <m:r>
                          <a:rPr lang="en-AU" b="0" i="1" smtClean="0">
                            <a:latin typeface="Cambria Math" panose="02040503050406030204" pitchFamily="18" charset="0"/>
                            <a:ea typeface="+mn-lt"/>
                            <a:cs typeface="+mn-lt"/>
                          </a:rPr>
                          <m:t>2</m:t>
                        </m:r>
                      </m:sup>
                    </m:sSup>
                    <m:r>
                      <a:rPr lang="en-AU" b="0" i="1" smtClean="0">
                        <a:latin typeface="Cambria Math" panose="02040503050406030204" pitchFamily="18" charset="0"/>
                        <a:ea typeface="+mn-lt"/>
                        <a:cs typeface="+mn-lt"/>
                      </a:rPr>
                      <m:t>=5000</m:t>
                    </m:r>
                    <m:r>
                      <a:rPr lang="en-AU" b="0" i="1" smtClean="0">
                        <a:latin typeface="Cambria Math" panose="02040503050406030204" pitchFamily="18" charset="0"/>
                        <a:ea typeface="+mn-lt"/>
                        <a:cs typeface="+mn-lt"/>
                      </a:rPr>
                      <m:t>𝐽</m:t>
                    </m:r>
                    <m:r>
                      <a:rPr lang="en-AU" b="0" i="1" smtClean="0">
                        <a:latin typeface="Cambria Math" panose="02040503050406030204" pitchFamily="18" charset="0"/>
                        <a:ea typeface="+mn-lt"/>
                        <a:cs typeface="+mn-lt"/>
                      </a:rPr>
                      <m:t> </m:t>
                    </m:r>
                    <m:r>
                      <a:rPr lang="en-AU" b="0" i="1" smtClean="0">
                        <a:latin typeface="Cambria Math" panose="02040503050406030204" pitchFamily="18" charset="0"/>
                        <a:ea typeface="+mn-lt"/>
                        <a:cs typeface="+mn-lt"/>
                      </a:rPr>
                      <m:t>𝑜𝑟</m:t>
                    </m:r>
                    <m:r>
                      <a:rPr lang="en-AU" b="0" i="1" smtClean="0">
                        <a:latin typeface="Cambria Math" panose="02040503050406030204" pitchFamily="18" charset="0"/>
                        <a:ea typeface="+mn-lt"/>
                        <a:cs typeface="+mn-lt"/>
                      </a:rPr>
                      <m:t> 5</m:t>
                    </m:r>
                    <m:r>
                      <a:rPr lang="en-AU" b="0" i="1" smtClean="0">
                        <a:latin typeface="Cambria Math" panose="02040503050406030204" pitchFamily="18" charset="0"/>
                        <a:ea typeface="+mn-lt"/>
                        <a:cs typeface="+mn-lt"/>
                      </a:rPr>
                      <m:t>𝐾𝐽</m:t>
                    </m:r>
                  </m:oMath>
                </a14:m>
                <a:r>
                  <a:rPr lang="en-AU" b="0">
                    <a:ea typeface="+mn-lt"/>
                    <a:cs typeface="+mn-lt"/>
                  </a:rPr>
                  <a:t>. This equation can show how manipulating different parameters effect the kinetic energy. That is, the kinetic energy can be increased by increasing the mass of the object, or by increasing the velocity.</a:t>
                </a:r>
                <a:br>
                  <a:rPr lang="en-AU" b="0">
                    <a:ea typeface="+mn-lt"/>
                    <a:cs typeface="+mn-lt"/>
                  </a:rPr>
                </a:br>
                <a:br>
                  <a:rPr lang="en-AU" b="0">
                    <a:ea typeface="+mn-lt"/>
                    <a:cs typeface="+mn-lt"/>
                  </a:rPr>
                </a:br>
                <a:r>
                  <a:rPr lang="en-AU" b="0">
                    <a:ea typeface="+mn-lt"/>
                    <a:cs typeface="+mn-lt"/>
                  </a:rPr>
                  <a:t>In most cases the velocity of the object (or ball) is not explicit, so it needs to be calculated. The formula to calculate velocity is, </a:t>
                </a:r>
                <a14:m>
                  <m:oMath xmlns:m="http://schemas.openxmlformats.org/officeDocument/2006/math">
                    <m:acc>
                      <m:accPr>
                        <m:chr m:val="⃗"/>
                        <m:ctrlPr>
                          <a:rPr lang="en-AU" i="1" dirty="0">
                            <a:latin typeface="Cambria Math" panose="02040503050406030204" pitchFamily="18" charset="0"/>
                            <a:ea typeface="+mn-lt"/>
                            <a:cs typeface="+mn-lt"/>
                          </a:rPr>
                        </m:ctrlPr>
                      </m:accPr>
                      <m:e>
                        <m:r>
                          <a:rPr lang="en-US" i="1" dirty="0">
                            <a:latin typeface="Cambria Math" panose="02040503050406030204" pitchFamily="18" charset="0"/>
                            <a:ea typeface="+mn-lt"/>
                            <a:cs typeface="+mn-lt"/>
                          </a:rPr>
                          <m:t>𝑣</m:t>
                        </m:r>
                      </m:e>
                    </m:acc>
                    <m:r>
                      <a:rPr lang="en-AU" b="0" i="0" dirty="0" smtClean="0">
                        <a:latin typeface="Cambria Math" panose="02040503050406030204" pitchFamily="18" charset="0"/>
                        <a:ea typeface="+mn-lt"/>
                        <a:cs typeface="+mn-lt"/>
                      </a:rPr>
                      <m:t>=</m:t>
                    </m:r>
                    <m:acc>
                      <m:accPr>
                        <m:chr m:val="⃗"/>
                        <m:ctrlPr>
                          <a:rPr lang="en-AU" i="1" dirty="0">
                            <a:latin typeface="Cambria Math" panose="02040503050406030204" pitchFamily="18" charset="0"/>
                          </a:rPr>
                        </m:ctrlPr>
                      </m:accPr>
                      <m:e>
                        <m:r>
                          <a:rPr lang="en-AU" i="1" dirty="0">
                            <a:latin typeface="Cambria Math" panose="02040503050406030204" pitchFamily="18" charset="0"/>
                          </a:rPr>
                          <m:t>𝑎</m:t>
                        </m:r>
                      </m:e>
                    </m:acc>
                    <m:r>
                      <m:rPr>
                        <m:sty m:val="p"/>
                      </m:rPr>
                      <a:rPr lang="en-AU" b="0" i="0" dirty="0" smtClean="0">
                        <a:latin typeface="Cambria Math" panose="02040503050406030204" pitchFamily="18" charset="0"/>
                        <a:ea typeface="+mn-lt"/>
                        <a:cs typeface="+mn-lt"/>
                      </a:rPr>
                      <m:t>t</m:t>
                    </m:r>
                  </m:oMath>
                </a14:m>
                <a:r>
                  <a:rPr lang="en-AU" b="0">
                    <a:ea typeface="+mn-lt"/>
                    <a:cs typeface="+mn-lt"/>
                  </a:rPr>
                  <a:t> </a:t>
                </a:r>
                <a:r>
                  <a:rPr lang="en-AU">
                    <a:ea typeface="+mn-lt"/>
                    <a:cs typeface="+mn-lt"/>
                  </a:rPr>
                  <a:t>(where a is acceleration, and t is time. This can be done derived by taking the derivate of velocity with respect to time, </a:t>
                </a:r>
                <a14:m>
                  <m:oMath xmlns:m="http://schemas.openxmlformats.org/officeDocument/2006/math">
                    <m:acc>
                      <m:accPr>
                        <m:chr m:val="̇"/>
                        <m:ctrlPr>
                          <a:rPr lang="en-AU" b="0" i="1" smtClean="0">
                            <a:latin typeface="Cambria Math" panose="02040503050406030204" pitchFamily="18" charset="0"/>
                            <a:ea typeface="+mn-lt"/>
                            <a:cs typeface="+mn-lt"/>
                          </a:rPr>
                        </m:ctrlPr>
                      </m:accPr>
                      <m:e>
                        <m:r>
                          <a:rPr lang="en-AU" b="0" i="1" smtClean="0">
                            <a:latin typeface="Cambria Math" panose="02040503050406030204" pitchFamily="18" charset="0"/>
                            <a:ea typeface="+mn-lt"/>
                            <a:cs typeface="+mn-lt"/>
                          </a:rPr>
                          <m:t>𝑣</m:t>
                        </m:r>
                      </m:e>
                    </m:acc>
                  </m:oMath>
                </a14:m>
                <a:r>
                  <a:rPr lang="en-AU">
                    <a:ea typeface="+mn-lt"/>
                    <a:cs typeface="+mn-lt"/>
                  </a:rPr>
                  <a:t> ,which is beyond the scope of this presentation). In most cases, especially when an object is falling, the acceleration is the gravitational constant of the plant (on earth is 9.8m/s). Note, velocity is not proportional to mass, this means that all objects fall at the same rate, unless impacted by another force (such as air resistance). For example, to calculate velocity, if you dropped a ball for 5 seconds, the formula would result, </a:t>
                </a:r>
                <a14:m>
                  <m:oMath xmlns:m="http://schemas.openxmlformats.org/officeDocument/2006/math">
                    <m:acc>
                      <m:accPr>
                        <m:chr m:val="⃗"/>
                        <m:ctrlPr>
                          <a:rPr lang="en-AU" b="0" i="1" smtClean="0">
                            <a:latin typeface="Cambria Math" panose="02040503050406030204" pitchFamily="18" charset="0"/>
                            <a:ea typeface="+mn-lt"/>
                            <a:cs typeface="+mn-lt"/>
                          </a:rPr>
                        </m:ctrlPr>
                      </m:accPr>
                      <m:e>
                        <m:r>
                          <a:rPr lang="en-AU" b="0" i="1" smtClean="0">
                            <a:latin typeface="Cambria Math" panose="02040503050406030204" pitchFamily="18" charset="0"/>
                            <a:ea typeface="+mn-lt"/>
                            <a:cs typeface="+mn-lt"/>
                          </a:rPr>
                          <m:t>𝑣</m:t>
                        </m:r>
                      </m:e>
                    </m:acc>
                    <m:r>
                      <a:rPr lang="en-AU" b="0" i="1" dirty="0" smtClean="0">
                        <a:latin typeface="Cambria Math" panose="02040503050406030204" pitchFamily="18" charset="0"/>
                      </a:rPr>
                      <m:t>=9.8</m:t>
                    </m:r>
                    <m:f>
                      <m:fPr>
                        <m:ctrlPr>
                          <a:rPr lang="en-AU" b="0" i="1" dirty="0" smtClean="0">
                            <a:latin typeface="Cambria Math" panose="02040503050406030204" pitchFamily="18" charset="0"/>
                          </a:rPr>
                        </m:ctrlPr>
                      </m:fPr>
                      <m:num>
                        <m:r>
                          <a:rPr lang="en-AU" b="0" i="1" dirty="0" smtClean="0">
                            <a:latin typeface="Cambria Math" panose="02040503050406030204" pitchFamily="18" charset="0"/>
                          </a:rPr>
                          <m:t>𝑚</m:t>
                        </m:r>
                        <m:r>
                          <a:rPr lang="en-AU" b="0" i="1" dirty="0" smtClean="0">
                            <a:latin typeface="Cambria Math" panose="02040503050406030204" pitchFamily="18" charset="0"/>
                          </a:rPr>
                          <m:t> </m:t>
                        </m:r>
                      </m:num>
                      <m:den>
                        <m:sSup>
                          <m:sSupPr>
                            <m:ctrlPr>
                              <a:rPr lang="en-AU" b="0" i="1" dirty="0" smtClean="0">
                                <a:latin typeface="Cambria Math" panose="02040503050406030204" pitchFamily="18" charset="0"/>
                              </a:rPr>
                            </m:ctrlPr>
                          </m:sSupPr>
                          <m:e>
                            <m:r>
                              <a:rPr lang="en-AU" b="0" i="1" dirty="0" smtClean="0">
                                <a:latin typeface="Cambria Math" panose="02040503050406030204" pitchFamily="18" charset="0"/>
                              </a:rPr>
                              <m:t>𝑠</m:t>
                            </m:r>
                          </m:e>
                          <m:sup>
                            <m:r>
                              <a:rPr lang="en-AU" b="0" i="1" dirty="0" smtClean="0">
                                <a:latin typeface="Cambria Math" panose="02040503050406030204" pitchFamily="18" charset="0"/>
                              </a:rPr>
                              <m:t>2</m:t>
                            </m:r>
                          </m:sup>
                        </m:sSup>
                      </m:den>
                    </m:f>
                    <m:r>
                      <a:rPr lang="en-AU" b="0" i="1" dirty="0" smtClean="0">
                        <a:latin typeface="Cambria Math" panose="02040503050406030204" pitchFamily="18" charset="0"/>
                      </a:rPr>
                      <m:t>⋅5</m:t>
                    </m:r>
                    <m:r>
                      <a:rPr lang="en-AU" b="0" i="1" dirty="0" smtClean="0">
                        <a:latin typeface="Cambria Math" panose="02040503050406030204" pitchFamily="18" charset="0"/>
                      </a:rPr>
                      <m:t>𝑠</m:t>
                    </m:r>
                    <m:r>
                      <a:rPr lang="en-AU" b="0" i="1" dirty="0" smtClean="0">
                        <a:latin typeface="Cambria Math" panose="02040503050406030204" pitchFamily="18" charset="0"/>
                      </a:rPr>
                      <m:t>=49</m:t>
                    </m:r>
                    <m:f>
                      <m:fPr>
                        <m:ctrlPr>
                          <a:rPr lang="en-AU" b="0" i="1" dirty="0" smtClean="0">
                            <a:latin typeface="Cambria Math" panose="02040503050406030204" pitchFamily="18" charset="0"/>
                          </a:rPr>
                        </m:ctrlPr>
                      </m:fPr>
                      <m:num>
                        <m:r>
                          <a:rPr lang="en-AU" b="0" i="1" dirty="0" smtClean="0">
                            <a:latin typeface="Cambria Math" panose="02040503050406030204" pitchFamily="18" charset="0"/>
                          </a:rPr>
                          <m:t>𝑚</m:t>
                        </m:r>
                      </m:num>
                      <m:den>
                        <m:r>
                          <a:rPr lang="en-AU" b="0" i="1" dirty="0" smtClean="0">
                            <a:latin typeface="Cambria Math" panose="02040503050406030204" pitchFamily="18" charset="0"/>
                          </a:rPr>
                          <m:t>𝑠</m:t>
                        </m:r>
                      </m:den>
                    </m:f>
                  </m:oMath>
                </a14:m>
                <a:r>
                  <a:rPr lang="en-AU" b="0">
                    <a:ea typeface="+mn-lt"/>
                    <a:cs typeface="+mn-lt"/>
                  </a:rPr>
                  <a:t>. If the ball was 10 kilograms, we can calculate the kinetic energy with the above formula, </a:t>
                </a:r>
                <a14:m>
                  <m:oMath xmlns:m="http://schemas.openxmlformats.org/officeDocument/2006/math">
                    <m:sSub>
                      <m:sSubPr>
                        <m:ctrlPr>
                          <a:rPr lang="en-AU" b="0" i="1" smtClean="0">
                            <a:latin typeface="Cambria Math" panose="02040503050406030204" pitchFamily="18" charset="0"/>
                            <a:ea typeface="+mn-lt"/>
                            <a:cs typeface="+mn-lt"/>
                          </a:rPr>
                        </m:ctrlPr>
                      </m:sSubPr>
                      <m:e>
                        <m:r>
                          <a:rPr lang="en-AU" b="0" i="1" smtClean="0">
                            <a:latin typeface="Cambria Math" panose="02040503050406030204" pitchFamily="18" charset="0"/>
                            <a:ea typeface="+mn-lt"/>
                            <a:cs typeface="+mn-lt"/>
                          </a:rPr>
                          <m:t>𝐾</m:t>
                        </m:r>
                      </m:e>
                      <m:sub>
                        <m:r>
                          <a:rPr lang="en-AU" b="0" i="1" smtClean="0">
                            <a:latin typeface="Cambria Math" panose="02040503050406030204" pitchFamily="18" charset="0"/>
                            <a:ea typeface="+mn-lt"/>
                            <a:cs typeface="+mn-lt"/>
                          </a:rPr>
                          <m:t>𝑒</m:t>
                        </m:r>
                      </m:sub>
                    </m:sSub>
                    <m:r>
                      <a:rPr lang="en-AU" b="0" i="1" smtClean="0">
                        <a:latin typeface="Cambria Math" panose="02040503050406030204" pitchFamily="18" charset="0"/>
                        <a:ea typeface="+mn-lt"/>
                        <a:cs typeface="+mn-lt"/>
                      </a:rPr>
                      <m:t>=</m:t>
                    </m:r>
                    <m:f>
                      <m:fPr>
                        <m:ctrlPr>
                          <a:rPr lang="en-US" i="1" dirty="0">
                            <a:latin typeface="Cambria Math" panose="02040503050406030204" pitchFamily="18" charset="0"/>
                            <a:ea typeface="+mn-lt"/>
                            <a:cs typeface="+mn-lt"/>
                          </a:rPr>
                        </m:ctrlPr>
                      </m:fPr>
                      <m:num>
                        <m:r>
                          <a:rPr lang="en-US" i="1" dirty="0">
                            <a:latin typeface="Cambria Math" panose="02040503050406030204" pitchFamily="18" charset="0"/>
                            <a:ea typeface="+mn-lt"/>
                            <a:cs typeface="+mn-lt"/>
                          </a:rPr>
                          <m:t>1</m:t>
                        </m:r>
                      </m:num>
                      <m:den>
                        <m:r>
                          <a:rPr lang="en-US" i="1" dirty="0">
                            <a:latin typeface="Cambria Math" panose="02040503050406030204" pitchFamily="18" charset="0"/>
                            <a:ea typeface="+mn-lt"/>
                            <a:cs typeface="+mn-lt"/>
                          </a:rPr>
                          <m:t>2</m:t>
                        </m:r>
                      </m:den>
                    </m:f>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𝑚</m:t>
                        </m:r>
                        <m:sSup>
                          <m:sSupPr>
                            <m:ctrlPr>
                              <a:rPr lang="en-AU" i="1" dirty="0">
                                <a:latin typeface="Cambria Math" panose="02040503050406030204" pitchFamily="18" charset="0"/>
                                <a:ea typeface="+mn-lt"/>
                                <a:cs typeface="+mn-lt"/>
                              </a:rPr>
                            </m:ctrlPr>
                          </m:sSupPr>
                          <m:e>
                            <m:acc>
                              <m:accPr>
                                <m:chr m:val="⃗"/>
                                <m:ctrlPr>
                                  <a:rPr lang="en-AU" i="1" dirty="0">
                                    <a:latin typeface="Cambria Math" panose="02040503050406030204" pitchFamily="18" charset="0"/>
                                    <a:ea typeface="+mn-lt"/>
                                    <a:cs typeface="+mn-lt"/>
                                  </a:rPr>
                                </m:ctrlPr>
                              </m:accPr>
                              <m:e>
                                <m:r>
                                  <a:rPr lang="en-US" i="1" dirty="0">
                                    <a:latin typeface="Cambria Math" panose="02040503050406030204" pitchFamily="18" charset="0"/>
                                    <a:ea typeface="+mn-lt"/>
                                    <a:cs typeface="+mn-lt"/>
                                  </a:rPr>
                                  <m:t>𝑣</m:t>
                                </m:r>
                              </m:e>
                            </m:acc>
                          </m:e>
                          <m:sup>
                            <m:r>
                              <a:rPr lang="en-AU" i="1" dirty="0">
                                <a:latin typeface="Cambria Math" panose="02040503050406030204" pitchFamily="18" charset="0"/>
                                <a:ea typeface="+mn-lt"/>
                                <a:cs typeface="+mn-lt"/>
                              </a:rPr>
                              <m:t>2</m:t>
                            </m:r>
                          </m:sup>
                        </m:sSup>
                      </m:e>
                    </m:d>
                    <m:r>
                      <a:rPr lang="en-AU" b="0" i="1" dirty="0" smtClean="0">
                        <a:latin typeface="Cambria Math" panose="02040503050406030204" pitchFamily="18" charset="0"/>
                        <a:ea typeface="+mn-lt"/>
                        <a:cs typeface="+mn-lt"/>
                      </a:rPr>
                      <m:t>=</m:t>
                    </m:r>
                    <m:f>
                      <m:fPr>
                        <m:ctrlPr>
                          <a:rPr lang="en-AU" b="0" i="1" dirty="0" smtClean="0">
                            <a:latin typeface="Cambria Math" panose="02040503050406030204" pitchFamily="18" charset="0"/>
                            <a:ea typeface="+mn-lt"/>
                            <a:cs typeface="+mn-lt"/>
                          </a:rPr>
                        </m:ctrlPr>
                      </m:fPr>
                      <m:num>
                        <m:r>
                          <a:rPr lang="en-AU" b="0" i="1" dirty="0" smtClean="0">
                            <a:latin typeface="Cambria Math" panose="02040503050406030204" pitchFamily="18" charset="0"/>
                            <a:ea typeface="+mn-lt"/>
                            <a:cs typeface="+mn-lt"/>
                          </a:rPr>
                          <m:t>1</m:t>
                        </m:r>
                      </m:num>
                      <m:den>
                        <m:r>
                          <a:rPr lang="en-AU" b="0" i="1" dirty="0" smtClean="0">
                            <a:latin typeface="Cambria Math" panose="02040503050406030204" pitchFamily="18" charset="0"/>
                            <a:ea typeface="+mn-lt"/>
                            <a:cs typeface="+mn-lt"/>
                          </a:rPr>
                          <m:t>2 </m:t>
                        </m:r>
                      </m:den>
                    </m:f>
                    <m:r>
                      <a:rPr lang="en-AU" b="0" i="1" dirty="0" smtClean="0">
                        <a:latin typeface="Cambria Math" panose="02040503050406030204" pitchFamily="18" charset="0"/>
                        <a:ea typeface="+mn-lt"/>
                        <a:cs typeface="+mn-lt"/>
                      </a:rPr>
                      <m:t>10⋅</m:t>
                    </m:r>
                    <m:sSup>
                      <m:sSupPr>
                        <m:ctrlPr>
                          <a:rPr lang="en-AU" b="0" i="1" dirty="0" smtClean="0">
                            <a:latin typeface="Cambria Math" panose="02040503050406030204" pitchFamily="18" charset="0"/>
                            <a:ea typeface="+mn-lt"/>
                            <a:cs typeface="+mn-lt"/>
                          </a:rPr>
                        </m:ctrlPr>
                      </m:sSupPr>
                      <m:e>
                        <m:r>
                          <a:rPr lang="en-AU" b="0" i="1" dirty="0" smtClean="0">
                            <a:latin typeface="Cambria Math" panose="02040503050406030204" pitchFamily="18" charset="0"/>
                            <a:ea typeface="+mn-lt"/>
                            <a:cs typeface="+mn-lt"/>
                          </a:rPr>
                          <m:t>49</m:t>
                        </m:r>
                      </m:e>
                      <m:sup>
                        <m:r>
                          <a:rPr lang="en-AU" b="0" i="1" dirty="0" smtClean="0">
                            <a:latin typeface="Cambria Math" panose="02040503050406030204" pitchFamily="18" charset="0"/>
                            <a:ea typeface="+mn-lt"/>
                            <a:cs typeface="+mn-lt"/>
                          </a:rPr>
                          <m:t>2</m:t>
                        </m:r>
                      </m:sup>
                    </m:sSup>
                    <m:r>
                      <a:rPr lang="en-AU" b="0" i="1" dirty="0" smtClean="0">
                        <a:latin typeface="Cambria Math" panose="02040503050406030204" pitchFamily="18" charset="0"/>
                        <a:ea typeface="+mn-lt"/>
                        <a:cs typeface="+mn-lt"/>
                      </a:rPr>
                      <m:t>=</m:t>
                    </m:r>
                    <m:f>
                      <m:fPr>
                        <m:ctrlPr>
                          <a:rPr lang="en-AU" b="0" i="1" dirty="0" smtClean="0">
                            <a:latin typeface="Cambria Math" panose="02040503050406030204" pitchFamily="18" charset="0"/>
                            <a:ea typeface="+mn-lt"/>
                            <a:cs typeface="+mn-lt"/>
                          </a:rPr>
                        </m:ctrlPr>
                      </m:fPr>
                      <m:num>
                        <m:r>
                          <a:rPr lang="en-AU" b="0" i="1" dirty="0" smtClean="0">
                            <a:latin typeface="Cambria Math" panose="02040503050406030204" pitchFamily="18" charset="0"/>
                            <a:ea typeface="+mn-lt"/>
                            <a:cs typeface="+mn-lt"/>
                          </a:rPr>
                          <m:t>1</m:t>
                        </m:r>
                      </m:num>
                      <m:den>
                        <m:r>
                          <a:rPr lang="en-AU" b="0" i="1" dirty="0" smtClean="0">
                            <a:latin typeface="Cambria Math" panose="02040503050406030204" pitchFamily="18" charset="0"/>
                            <a:ea typeface="+mn-lt"/>
                            <a:cs typeface="+mn-lt"/>
                          </a:rPr>
                          <m:t>2</m:t>
                        </m:r>
                      </m:den>
                    </m:f>
                    <m:r>
                      <a:rPr lang="en-AU" b="0" i="1" dirty="0" smtClean="0">
                        <a:latin typeface="Cambria Math" panose="02040503050406030204" pitchFamily="18" charset="0"/>
                        <a:ea typeface="+mn-lt"/>
                        <a:cs typeface="+mn-lt"/>
                      </a:rPr>
                      <m:t>24010=</m:t>
                    </m:r>
                    <m:r>
                      <m:rPr>
                        <m:nor/>
                      </m:rPr>
                      <a:rPr lang="en-AU"/>
                      <m:t>12005</m:t>
                    </m:r>
                    <m:r>
                      <m:rPr>
                        <m:nor/>
                      </m:rPr>
                      <a:rPr lang="en-AU" b="0" i="0" smtClean="0"/>
                      <m:t>J</m:t>
                    </m:r>
                    <m:r>
                      <m:rPr>
                        <m:nor/>
                      </m:rPr>
                      <a:rPr lang="en-AU" b="0" i="0" smtClean="0"/>
                      <m:t> </m:t>
                    </m:r>
                    <m:r>
                      <m:rPr>
                        <m:nor/>
                      </m:rPr>
                      <a:rPr lang="en-AU" b="0" i="0" smtClean="0"/>
                      <m:t>or</m:t>
                    </m:r>
                    <m:r>
                      <m:rPr>
                        <m:nor/>
                      </m:rPr>
                      <a:rPr lang="en-AU" b="0" i="0" smtClean="0"/>
                      <m:t> 12.005</m:t>
                    </m:r>
                    <m:r>
                      <m:rPr>
                        <m:nor/>
                      </m:rPr>
                      <a:rPr lang="en-AU" b="0" i="0" smtClean="0"/>
                      <m:t>KJ</m:t>
                    </m:r>
                  </m:oMath>
                </a14:m>
                <a:r>
                  <a:rPr lang="en-AU" b="0">
                    <a:ea typeface="+mn-lt"/>
                    <a:cs typeface="+mn-lt"/>
                  </a:rPr>
                  <a:t>.</a:t>
                </a:r>
              </a:p>
            </p:txBody>
          </p:sp>
        </mc:Choice>
        <mc:Fallback xmlns="">
          <p:sp>
            <p:nvSpPr>
              <p:cNvPr id="3" name="Content Placeholder 2">
                <a:extLst>
                  <a:ext uri="{FF2B5EF4-FFF2-40B4-BE49-F238E27FC236}">
                    <a16:creationId xmlns:a16="http://schemas.microsoft.com/office/drawing/2014/main" id="{CDA13D6A-47C0-4E6E-A1F5-705E178B4C66}"/>
                  </a:ext>
                </a:extLst>
              </p:cNvPr>
              <p:cNvSpPr>
                <a:spLocks noGrp="1" noRot="1" noChangeAspect="1" noMove="1" noResize="1" noEditPoints="1" noAdjustHandles="1" noChangeArrowheads="1" noChangeShapeType="1" noTextEdit="1"/>
              </p:cNvSpPr>
              <p:nvPr>
                <p:ph idx="1"/>
              </p:nvPr>
            </p:nvSpPr>
            <p:spPr>
              <a:blipFill>
                <a:blip r:embed="rId2"/>
                <a:stretch>
                  <a:fillRect l="-121"/>
                </a:stretch>
              </a:blipFill>
            </p:spPr>
            <p:txBody>
              <a:bodyPr/>
              <a:lstStyle/>
              <a:p>
                <a:r>
                  <a:rPr lang="en-US">
                    <a:noFill/>
                  </a:rPr>
                  <a:t> </a:t>
                </a:r>
              </a:p>
            </p:txBody>
          </p:sp>
        </mc:Fallback>
      </mc:AlternateContent>
    </p:spTree>
    <p:extLst>
      <p:ext uri="{BB962C8B-B14F-4D97-AF65-F5344CB8AC3E}">
        <p14:creationId xmlns:p14="http://schemas.microsoft.com/office/powerpoint/2010/main" val="2410646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F675-2EA7-4E6F-8D52-E6CEF1A49B5C}"/>
              </a:ext>
            </a:extLst>
          </p:cNvPr>
          <p:cNvSpPr>
            <a:spLocks noGrp="1"/>
          </p:cNvSpPr>
          <p:nvPr>
            <p:ph type="title"/>
          </p:nvPr>
        </p:nvSpPr>
        <p:spPr/>
        <p:txBody>
          <a:bodyPr/>
          <a:lstStyle/>
          <a:p>
            <a:r>
              <a:rPr lang="en-US" dirty="0"/>
              <a:t>Kinetic Energy on an incline		</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B5A76-C625-4A02-9CA5-06649E7B960A}"/>
                  </a:ext>
                </a:extLst>
              </p:cNvPr>
              <p:cNvSpPr>
                <a:spLocks noGrp="1"/>
              </p:cNvSpPr>
              <p:nvPr>
                <p:ph idx="1"/>
              </p:nvPr>
            </p:nvSpPr>
            <p:spPr/>
            <p:txBody>
              <a:bodyPr>
                <a:normAutofit/>
              </a:bodyPr>
              <a:lstStyle/>
              <a:p>
                <a:pPr marL="0" indent="0">
                  <a:buNone/>
                </a:pPr>
                <a:r>
                  <a:rPr lang="en-AU" dirty="0"/>
                  <a:t>Kinetic energy can also be calculated for objects that are on a slope. For simplicity, friction will NOT be accounted for in these calculations. The basis of the kinetic energy formula remains the same, however a new way of calculating velocity is needed. The velocity of an object squared can also be represented as, </a:t>
                </a:r>
                <a14:m>
                  <m:oMath xmlns:m="http://schemas.openxmlformats.org/officeDocument/2006/math">
                    <m:r>
                      <a:rPr lang="en-AU" b="0" i="1" smtClean="0">
                        <a:latin typeface="Cambria Math" panose="02040503050406030204" pitchFamily="18" charset="0"/>
                      </a:rPr>
                      <m:t>2</m:t>
                    </m:r>
                    <m:r>
                      <a:rPr lang="en-AU" b="0" i="1" smtClean="0">
                        <a:latin typeface="Cambria Math" panose="02040503050406030204" pitchFamily="18" charset="0"/>
                      </a:rPr>
                      <m:t>𝑎𝑑</m:t>
                    </m:r>
                  </m:oMath>
                </a14:m>
                <a:r>
                  <a:rPr lang="en-AU" dirty="0"/>
                  <a:t>, where a is acceleration and d is displacement (</a:t>
                </a:r>
                <a14:m>
                  <m:oMath xmlns:m="http://schemas.openxmlformats.org/officeDocument/2006/math">
                    <m:sSup>
                      <m:sSupPr>
                        <m:ctrlPr>
                          <a:rPr lang="en-AU" b="0" i="1" dirty="0" smtClean="0">
                            <a:latin typeface="Cambria Math" panose="02040503050406030204" pitchFamily="18" charset="0"/>
                          </a:rPr>
                        </m:ctrlPr>
                      </m:sSup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𝑣</m:t>
                            </m:r>
                          </m:e>
                        </m:acc>
                      </m:e>
                      <m:sup>
                        <m:r>
                          <a:rPr lang="en-AU" b="0" i="1" dirty="0" smtClean="0">
                            <a:latin typeface="Cambria Math" panose="02040503050406030204" pitchFamily="18" charset="0"/>
                          </a:rPr>
                          <m:t>2</m:t>
                        </m:r>
                      </m:sup>
                    </m:sSup>
                    <m:r>
                      <a:rPr lang="en-AU" b="0" i="1" dirty="0" smtClean="0">
                        <a:latin typeface="Cambria Math" panose="02040503050406030204" pitchFamily="18" charset="0"/>
                      </a:rPr>
                      <m:t>=2</m:t>
                    </m:r>
                    <m:acc>
                      <m:accPr>
                        <m:chr m:val="⃗"/>
                        <m:ctrlPr>
                          <a:rPr lang="en-AU" b="0" i="1" dirty="0" smtClean="0">
                            <a:latin typeface="Cambria Math" panose="02040503050406030204" pitchFamily="18" charset="0"/>
                          </a:rPr>
                        </m:ctrlPr>
                      </m:accPr>
                      <m:e>
                        <m:r>
                          <a:rPr lang="en-AU" b="0" i="1" dirty="0" smtClean="0">
                            <a:latin typeface="Cambria Math" panose="02040503050406030204" pitchFamily="18" charset="0"/>
                          </a:rPr>
                          <m:t>𝑎</m:t>
                        </m:r>
                      </m:e>
                    </m:acc>
                    <m:r>
                      <a:rPr lang="en-AU" b="0" i="1" dirty="0" smtClean="0">
                        <a:latin typeface="Cambria Math" panose="02040503050406030204" pitchFamily="18" charset="0"/>
                      </a:rPr>
                      <m:t>𝑑</m:t>
                    </m:r>
                    <m:r>
                      <a:rPr lang="en-AU" b="0" i="1" dirty="0" smtClean="0">
                        <a:latin typeface="Cambria Math" panose="02040503050406030204" pitchFamily="18" charset="0"/>
                      </a:rPr>
                      <m:t>)</m:t>
                    </m:r>
                  </m:oMath>
                </a14:m>
                <a:r>
                  <a:rPr lang="en-AU" dirty="0"/>
                  <a:t>.  The acceleration along an incline is </a:t>
                </a:r>
                <a14:m>
                  <m:oMath xmlns:m="http://schemas.openxmlformats.org/officeDocument/2006/math">
                    <m:acc>
                      <m:accPr>
                        <m:chr m:val="⃗"/>
                        <m:ctrlPr>
                          <a:rPr lang="en-AU" i="1" dirty="0">
                            <a:latin typeface="Cambria Math" panose="02040503050406030204" pitchFamily="18" charset="0"/>
                          </a:rPr>
                        </m:ctrlPr>
                      </m:accPr>
                      <m:e>
                        <m:r>
                          <a:rPr lang="en-AU" i="1" dirty="0">
                            <a:latin typeface="Cambria Math" panose="02040503050406030204" pitchFamily="18" charset="0"/>
                          </a:rPr>
                          <m:t>𝑎</m:t>
                        </m:r>
                      </m:e>
                    </m:acc>
                    <m:r>
                      <a:rPr lang="en-AU" b="0" i="1" dirty="0" smtClean="0">
                        <a:latin typeface="Cambria Math" panose="02040503050406030204" pitchFamily="18" charset="0"/>
                      </a:rPr>
                      <m:t>=</m:t>
                    </m:r>
                    <m:r>
                      <a:rPr lang="en-AU" b="0" i="1" dirty="0" smtClean="0">
                        <a:latin typeface="Cambria Math" panose="02040503050406030204" pitchFamily="18" charset="0"/>
                      </a:rPr>
                      <m:t>𝑔</m:t>
                    </m:r>
                    <m:func>
                      <m:funcPr>
                        <m:ctrlPr>
                          <a:rPr lang="en-AU" b="0" i="1" dirty="0" smtClean="0">
                            <a:latin typeface="Cambria Math" panose="02040503050406030204" pitchFamily="18" charset="0"/>
                          </a:rPr>
                        </m:ctrlPr>
                      </m:funcPr>
                      <m:fName>
                        <m:r>
                          <m:rPr>
                            <m:sty m:val="p"/>
                          </m:rPr>
                          <a:rPr lang="en-AU" b="0" i="0" dirty="0" smtClean="0">
                            <a:latin typeface="Cambria Math" panose="02040503050406030204" pitchFamily="18" charset="0"/>
                          </a:rPr>
                          <m:t>sin</m:t>
                        </m:r>
                      </m:fName>
                      <m:e>
                        <m:r>
                          <a:rPr lang="en-AU" b="0" i="1" dirty="0" smtClean="0">
                            <a:latin typeface="Cambria Math" panose="02040503050406030204" pitchFamily="18" charset="0"/>
                            <a:ea typeface="Cambria Math" panose="02040503050406030204" pitchFamily="18" charset="0"/>
                          </a:rPr>
                          <m:t>𝛼</m:t>
                        </m:r>
                      </m:e>
                    </m:func>
                  </m:oMath>
                </a14:m>
                <a:r>
                  <a:rPr lang="en-AU" dirty="0"/>
                  <a:t>, where alpha is the angle of the incline. For example, if the displacement of the object is 5 metres and the incline is 45°:</a:t>
                </a:r>
                <a:br>
                  <a:rPr lang="en-AU" dirty="0"/>
                </a:br>
                <a:r>
                  <a:rPr lang="en-AU" dirty="0"/>
                  <a:t> </a:t>
                </a:r>
                <a14:m>
                  <m:oMath xmlns:m="http://schemas.openxmlformats.org/officeDocument/2006/math">
                    <m:r>
                      <a:rPr lang="en-AU" b="0" i="0" dirty="0" smtClean="0">
                        <a:latin typeface="Cambria Math" panose="02040503050406030204" pitchFamily="18" charset="0"/>
                      </a:rPr>
                      <m:t>                                                                                                                </m:t>
                    </m:r>
                    <m:sSup>
                      <m:sSupPr>
                        <m:ctrlPr>
                          <a:rPr lang="en-AU" b="0" i="1" dirty="0" smtClean="0">
                            <a:latin typeface="Cambria Math" panose="02040503050406030204" pitchFamily="18" charset="0"/>
                          </a:rPr>
                        </m:ctrlPr>
                      </m:sSup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𝑣</m:t>
                            </m:r>
                          </m:e>
                        </m:acc>
                      </m:e>
                      <m:sup>
                        <m:r>
                          <a:rPr lang="en-AU" b="0" i="1" dirty="0" smtClean="0">
                            <a:latin typeface="Cambria Math" panose="02040503050406030204" pitchFamily="18" charset="0"/>
                          </a:rPr>
                          <m:t>2</m:t>
                        </m:r>
                      </m:sup>
                    </m:sSup>
                    <m:r>
                      <a:rPr lang="en-AU" b="0" i="1" dirty="0" smtClean="0">
                        <a:latin typeface="Cambria Math" panose="02040503050406030204" pitchFamily="18" charset="0"/>
                      </a:rPr>
                      <m:t>=2</m:t>
                    </m:r>
                    <m:acc>
                      <m:accPr>
                        <m:chr m:val="⃗"/>
                        <m:ctrlPr>
                          <a:rPr lang="en-AU" b="0" i="1" dirty="0" smtClean="0">
                            <a:latin typeface="Cambria Math" panose="02040503050406030204" pitchFamily="18" charset="0"/>
                          </a:rPr>
                        </m:ctrlPr>
                      </m:accPr>
                      <m:e>
                        <m:r>
                          <a:rPr lang="en-AU" b="0" i="1" dirty="0" smtClean="0">
                            <a:latin typeface="Cambria Math" panose="02040503050406030204" pitchFamily="18" charset="0"/>
                          </a:rPr>
                          <m:t>𝑎</m:t>
                        </m:r>
                      </m:e>
                    </m:acc>
                    <m:r>
                      <a:rPr lang="en-AU" b="0" i="1" dirty="0" smtClean="0">
                        <a:latin typeface="Cambria Math" panose="02040503050406030204" pitchFamily="18" charset="0"/>
                      </a:rPr>
                      <m:t>𝑑</m:t>
                    </m:r>
                  </m:oMath>
                </a14:m>
                <a:br>
                  <a:rPr lang="en-AU" b="0" dirty="0"/>
                </a:br>
                <a14:m>
                  <m:oMathPara xmlns:m="http://schemas.openxmlformats.org/officeDocument/2006/math">
                    <m:oMathParaPr>
                      <m:jc m:val="centerGroup"/>
                    </m:oMathParaPr>
                    <m:oMath xmlns:m="http://schemas.openxmlformats.org/officeDocument/2006/math">
                      <m:r>
                        <a:rPr lang="en-AU" b="0" i="0" smtClean="0">
                          <a:latin typeface="Cambria Math" panose="02040503050406030204" pitchFamily="18" charset="0"/>
                        </a:rPr>
                        <m:t>      </m:t>
                      </m:r>
                      <m:r>
                        <a:rPr lang="en-AU" b="0" i="1" smtClean="0">
                          <a:latin typeface="Cambria Math" panose="02040503050406030204" pitchFamily="18" charset="0"/>
                        </a:rPr>
                        <m:t>                                 =2</m:t>
                      </m:r>
                      <m:d>
                        <m:dPr>
                          <m:ctrlPr>
                            <a:rPr lang="en-AU" b="0" i="1" smtClean="0">
                              <a:latin typeface="Cambria Math" panose="02040503050406030204" pitchFamily="18" charset="0"/>
                            </a:rPr>
                          </m:ctrlPr>
                        </m:dPr>
                        <m:e>
                          <m:r>
                            <a:rPr lang="en-AU" b="0" i="1" smtClean="0">
                              <a:latin typeface="Cambria Math" panose="02040503050406030204" pitchFamily="18" charset="0"/>
                            </a:rPr>
                            <m:t>9.8</m:t>
                          </m:r>
                          <m:f>
                            <m:fPr>
                              <m:ctrlPr>
                                <a:rPr lang="en-AU" b="0" i="1" smtClean="0">
                                  <a:latin typeface="Cambria Math" panose="02040503050406030204" pitchFamily="18" charset="0"/>
                                </a:rPr>
                              </m:ctrlPr>
                            </m:fPr>
                            <m:num>
                              <m:r>
                                <a:rPr lang="en-AU" b="0" i="1" smtClean="0">
                                  <a:latin typeface="Cambria Math" panose="02040503050406030204" pitchFamily="18" charset="0"/>
                                </a:rPr>
                                <m:t>𝑚</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𝑠</m:t>
                                  </m:r>
                                </m:e>
                                <m:sup>
                                  <m:r>
                                    <a:rPr lang="en-AU" b="0" i="1" smtClean="0">
                                      <a:latin typeface="Cambria Math" panose="02040503050406030204" pitchFamily="18" charset="0"/>
                                    </a:rPr>
                                    <m:t>2</m:t>
                                  </m:r>
                                </m:sup>
                              </m:sSup>
                            </m:den>
                          </m:f>
                          <m:r>
                            <a:rPr lang="en-AU" b="0" i="1" smtClean="0">
                              <a:latin typeface="Cambria Math" panose="02040503050406030204" pitchFamily="18" charset="0"/>
                            </a:rPr>
                            <m:t> </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sin</m:t>
                              </m:r>
                            </m:fName>
                            <m:e>
                              <m:r>
                                <a:rPr lang="en-AU" b="0" i="1" smtClean="0">
                                  <a:latin typeface="Cambria Math" panose="02040503050406030204" pitchFamily="18" charset="0"/>
                                </a:rPr>
                                <m:t>45</m:t>
                              </m:r>
                              <m:r>
                                <m:rPr>
                                  <m:nor/>
                                </m:rPr>
                                <a:rPr lang="en-AU" dirty="0"/>
                                <m:t>°</m:t>
                              </m:r>
                            </m:e>
                          </m:func>
                        </m:e>
                      </m:d>
                      <m:d>
                        <m:dPr>
                          <m:ctrlPr>
                            <a:rPr lang="en-AU" b="0" i="1" smtClean="0">
                              <a:latin typeface="Cambria Math" panose="02040503050406030204" pitchFamily="18" charset="0"/>
                            </a:rPr>
                          </m:ctrlPr>
                        </m:dPr>
                        <m:e>
                          <m:r>
                            <a:rPr lang="en-AU" b="0" i="1" smtClean="0">
                              <a:latin typeface="Cambria Math" panose="02040503050406030204" pitchFamily="18" charset="0"/>
                            </a:rPr>
                            <m:t>5</m:t>
                          </m:r>
                          <m:r>
                            <a:rPr lang="en-AU" b="0" i="1" smtClean="0">
                              <a:latin typeface="Cambria Math" panose="02040503050406030204" pitchFamily="18" charset="0"/>
                            </a:rPr>
                            <m:t>𝑚</m:t>
                          </m:r>
                        </m:e>
                      </m:d>
                    </m:oMath>
                  </m:oMathPara>
                </a14:m>
                <a:endParaRPr lang="en-AU" b="0" i="1" dirty="0">
                  <a:latin typeface="Cambria Math" panose="02040503050406030204" pitchFamily="18" charset="0"/>
                </a:endParaRPr>
              </a:p>
              <a:p>
                <a:pPr marL="0" indent="0">
                  <a:buNone/>
                </a:pPr>
                <a:r>
                  <a:rPr lang="en-AU" b="0" dirty="0"/>
                  <a:t>                                                                                                                                    </a:t>
                </a:r>
                <a14:m>
                  <m:oMath xmlns:m="http://schemas.openxmlformats.org/officeDocument/2006/math">
                    <m:r>
                      <a:rPr lang="en-AU" b="0" i="1" smtClean="0">
                        <a:latin typeface="Cambria Math" panose="02040503050406030204" pitchFamily="18" charset="0"/>
                      </a:rPr>
                      <m:t>              =2⋅5</m:t>
                    </m:r>
                    <m:r>
                      <a:rPr lang="en-AU" b="0" i="1" smtClean="0">
                        <a:latin typeface="Cambria Math" panose="02040503050406030204" pitchFamily="18" charset="0"/>
                      </a:rPr>
                      <m:t>𝑚</m:t>
                    </m:r>
                    <m:r>
                      <a:rPr lang="en-AU" b="0" i="1" smtClean="0">
                        <a:latin typeface="Cambria Math" panose="02040503050406030204" pitchFamily="18" charset="0"/>
                      </a:rPr>
                      <m:t>⋅9.8</m:t>
                    </m:r>
                    <m:f>
                      <m:fPr>
                        <m:ctrlPr>
                          <a:rPr lang="en-AU" b="0" i="1" smtClean="0">
                            <a:latin typeface="Cambria Math" panose="02040503050406030204" pitchFamily="18" charset="0"/>
                          </a:rPr>
                        </m:ctrlPr>
                      </m:fPr>
                      <m:num>
                        <m:r>
                          <a:rPr lang="en-AU" b="0" i="1" smtClean="0">
                            <a:latin typeface="Cambria Math" panose="02040503050406030204" pitchFamily="18" charset="0"/>
                          </a:rPr>
                          <m:t>𝑚</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𝑠</m:t>
                            </m:r>
                          </m:e>
                          <m:sup>
                            <m:r>
                              <a:rPr lang="en-AU" b="0" i="1" smtClean="0">
                                <a:latin typeface="Cambria Math" panose="02040503050406030204" pitchFamily="18" charset="0"/>
                              </a:rPr>
                              <m:t>2</m:t>
                            </m:r>
                          </m:sup>
                        </m:sSup>
                      </m:den>
                    </m:f>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sin</m:t>
                        </m:r>
                      </m:fName>
                      <m:e>
                        <m:r>
                          <a:rPr lang="en-AU" b="0" i="1" smtClean="0">
                            <a:latin typeface="Cambria Math" panose="02040503050406030204" pitchFamily="18" charset="0"/>
                          </a:rPr>
                          <m:t>45</m:t>
                        </m:r>
                        <m:r>
                          <m:rPr>
                            <m:nor/>
                          </m:rPr>
                          <a:rPr lang="en-AU" dirty="0"/>
                          <m:t>°</m:t>
                        </m:r>
                      </m:e>
                    </m:func>
                    <m:r>
                      <a:rPr lang="en-AU" b="0" i="0" smtClean="0">
                        <a:latin typeface="Cambria Math" panose="02040503050406030204" pitchFamily="18" charset="0"/>
                      </a:rPr>
                      <m:t> </m:t>
                    </m:r>
                  </m:oMath>
                </a14:m>
                <a:endParaRPr lang="en-AU"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                =</m:t>
                      </m:r>
                      <m:r>
                        <a:rPr lang="en-AU" b="0" i="0" smtClean="0">
                          <a:latin typeface="Cambria Math" panose="02040503050406030204" pitchFamily="18" charset="0"/>
                        </a:rPr>
                        <m:t>98</m:t>
                      </m:r>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m</m:t>
                              </m:r>
                            </m:e>
                            <m:sup>
                              <m:r>
                                <a:rPr lang="en-AU" b="0" i="0" smtClean="0">
                                  <a:latin typeface="Cambria Math" panose="02040503050406030204" pitchFamily="18" charset="0"/>
                                </a:rPr>
                                <m:t>2</m:t>
                              </m:r>
                            </m:sup>
                          </m:sSup>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𝑠</m:t>
                              </m:r>
                            </m:e>
                            <m:sup>
                              <m:r>
                                <a:rPr lang="en-AU" b="0" i="1" smtClean="0">
                                  <a:latin typeface="Cambria Math" panose="02040503050406030204" pitchFamily="18" charset="0"/>
                                </a:rPr>
                                <m:t>2</m:t>
                              </m:r>
                            </m:sup>
                          </m:sSup>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ad>
                            <m:radPr>
                              <m:degHide m:val="on"/>
                              <m:ctrlPr>
                                <a:rPr lang="en-AU" b="0" i="1" smtClean="0">
                                  <a:latin typeface="Cambria Math" panose="02040503050406030204" pitchFamily="18" charset="0"/>
                                </a:rPr>
                              </m:ctrlPr>
                            </m:radPr>
                            <m:deg/>
                            <m:e>
                              <m:r>
                                <a:rPr lang="en-AU" b="0" i="1" smtClean="0">
                                  <a:latin typeface="Cambria Math" panose="02040503050406030204" pitchFamily="18" charset="0"/>
                                </a:rPr>
                                <m:t>2</m:t>
                              </m:r>
                            </m:e>
                          </m:rad>
                        </m:num>
                        <m:den>
                          <m:r>
                            <a:rPr lang="en-AU" b="0" i="1" smtClean="0">
                              <a:latin typeface="Cambria Math" panose="02040503050406030204" pitchFamily="18" charset="0"/>
                            </a:rPr>
                            <m:t>2</m:t>
                          </m:r>
                        </m:den>
                      </m:f>
                    </m:oMath>
                  </m:oMathPara>
                </a14:m>
                <a:endParaRPr lang="en-AU" b="0" dirty="0"/>
              </a:p>
              <a:p>
                <a:pPr marL="0" indent="0">
                  <a:buNone/>
                </a:pPr>
                <a14:m>
                  <m:oMathPara xmlns:m="http://schemas.openxmlformats.org/officeDocument/2006/math">
                    <m:oMathParaPr>
                      <m:jc m:val="centerGroup"/>
                    </m:oMathParaPr>
                    <m:oMath xmlns:m="http://schemas.openxmlformats.org/officeDocument/2006/math">
                      <m:sSup>
                        <m:sSupPr>
                          <m:ctrlPr>
                            <a:rPr lang="en-AU" i="1" dirty="0">
                              <a:latin typeface="Cambria Math" panose="02040503050406030204" pitchFamily="18" charset="0"/>
                            </a:rPr>
                          </m:ctrlPr>
                        </m:sSupPr>
                        <m:e>
                          <m:acc>
                            <m:accPr>
                              <m:chr m:val="⃗"/>
                              <m:ctrlPr>
                                <a:rPr lang="en-AU" i="1">
                                  <a:latin typeface="Cambria Math" panose="02040503050406030204" pitchFamily="18" charset="0"/>
                                </a:rPr>
                              </m:ctrlPr>
                            </m:accPr>
                            <m:e>
                              <m:r>
                                <a:rPr lang="en-AU" i="1">
                                  <a:latin typeface="Cambria Math" panose="02040503050406030204" pitchFamily="18" charset="0"/>
                                </a:rPr>
                                <m:t>𝑣</m:t>
                              </m:r>
                            </m:e>
                          </m:acc>
                        </m:e>
                        <m:sup>
                          <m:r>
                            <a:rPr lang="en-AU" i="1" dirty="0">
                              <a:latin typeface="Cambria Math" panose="02040503050406030204" pitchFamily="18" charset="0"/>
                            </a:rPr>
                            <m:t>2</m:t>
                          </m:r>
                        </m:sup>
                      </m:sSup>
                      <m:r>
                        <a:rPr lang="en-AU" b="0" i="1" smtClean="0">
                          <a:latin typeface="Cambria Math" panose="02040503050406030204" pitchFamily="18" charset="0"/>
                        </a:rPr>
                        <m:t>=49</m:t>
                      </m:r>
                      <m:rad>
                        <m:radPr>
                          <m:degHide m:val="on"/>
                          <m:ctrlPr>
                            <a:rPr lang="en-AU" b="0" i="1" smtClean="0">
                              <a:latin typeface="Cambria Math" panose="02040503050406030204" pitchFamily="18" charset="0"/>
                            </a:rPr>
                          </m:ctrlPr>
                        </m:radPr>
                        <m:deg/>
                        <m:e>
                          <m:r>
                            <a:rPr lang="en-AU" b="0" i="1" smtClean="0">
                              <a:latin typeface="Cambria Math" panose="02040503050406030204" pitchFamily="18" charset="0"/>
                            </a:rPr>
                            <m:t>2</m:t>
                          </m:r>
                        </m:e>
                      </m:rad>
                    </m:oMath>
                  </m:oMathPara>
                </a14:m>
                <a:endParaRPr lang="en-AU" b="0" dirty="0"/>
              </a:p>
              <a:p>
                <a:pPr marL="0" indent="0">
                  <a:buNone/>
                </a:pPr>
                <a14:m>
                  <m:oMathPara xmlns:m="http://schemas.openxmlformats.org/officeDocument/2006/math">
                    <m:oMathParaPr>
                      <m:jc m:val="centerGroup"/>
                    </m:oMathParaPr>
                    <m:oMath xmlns:m="http://schemas.openxmlformats.org/officeDocument/2006/math">
                      <m:r>
                        <a:rPr lang="en-AU" b="0" i="1" dirty="0" smtClean="0">
                          <a:latin typeface="Cambria Math" panose="02040503050406030204" pitchFamily="18" charset="0"/>
                        </a:rPr>
                        <m:t>       </m:t>
                      </m:r>
                      <m:acc>
                        <m:accPr>
                          <m:chr m:val="⃗"/>
                          <m:ctrlPr>
                            <a:rPr lang="en-AU" b="0" i="1" dirty="0" smtClean="0">
                              <a:latin typeface="Cambria Math" panose="02040503050406030204" pitchFamily="18" charset="0"/>
                            </a:rPr>
                          </m:ctrlPr>
                        </m:accPr>
                        <m:e>
                          <m:r>
                            <a:rPr lang="en-AU" b="0" i="1" dirty="0" smtClean="0">
                              <a:latin typeface="Cambria Math" panose="02040503050406030204" pitchFamily="18" charset="0"/>
                            </a:rPr>
                            <m:t>𝑣</m:t>
                          </m:r>
                        </m:e>
                      </m:acc>
                      <m:r>
                        <a:rPr lang="en-AU" b="0" i="1" dirty="0" smtClean="0">
                          <a:latin typeface="Cambria Math" panose="02040503050406030204" pitchFamily="18" charset="0"/>
                        </a:rPr>
                        <m:t>=7</m:t>
                      </m:r>
                      <m:rad>
                        <m:radPr>
                          <m:ctrlPr>
                            <a:rPr lang="en-AU" b="0" i="1" dirty="0" smtClean="0">
                              <a:latin typeface="Cambria Math" panose="02040503050406030204" pitchFamily="18" charset="0"/>
                            </a:rPr>
                          </m:ctrlPr>
                        </m:radPr>
                        <m:deg>
                          <m:r>
                            <m:rPr>
                              <m:brk m:alnAt="7"/>
                            </m:rPr>
                            <a:rPr lang="en-AU" b="0" i="1" dirty="0" smtClean="0">
                              <a:latin typeface="Cambria Math" panose="02040503050406030204" pitchFamily="18" charset="0"/>
                            </a:rPr>
                            <m:t>4</m:t>
                          </m:r>
                        </m:deg>
                        <m:e>
                          <m:r>
                            <a:rPr lang="en-AU" b="0" i="1" dirty="0" smtClean="0">
                              <a:latin typeface="Cambria Math" panose="02040503050406030204" pitchFamily="18" charset="0"/>
                            </a:rPr>
                            <m:t>2 </m:t>
                          </m:r>
                        </m:e>
                      </m:rad>
                      <m:f>
                        <m:fPr>
                          <m:ctrlPr>
                            <a:rPr lang="en-AU" b="0" i="1" dirty="0" smtClean="0">
                              <a:latin typeface="Cambria Math" panose="02040503050406030204" pitchFamily="18" charset="0"/>
                            </a:rPr>
                          </m:ctrlPr>
                        </m:fPr>
                        <m:num>
                          <m:r>
                            <a:rPr lang="en-AU" b="0" i="1" dirty="0" smtClean="0">
                              <a:latin typeface="Cambria Math" panose="02040503050406030204" pitchFamily="18" charset="0"/>
                            </a:rPr>
                            <m:t>𝑚</m:t>
                          </m:r>
                        </m:num>
                        <m:den>
                          <m:r>
                            <a:rPr lang="en-AU" b="0" i="1" dirty="0" smtClean="0">
                              <a:latin typeface="Cambria Math" panose="02040503050406030204" pitchFamily="18" charset="0"/>
                            </a:rPr>
                            <m:t>𝑠</m:t>
                          </m:r>
                        </m:den>
                      </m:f>
                      <m:r>
                        <a:rPr lang="en-AU" b="0" i="1" dirty="0" smtClean="0">
                          <a:latin typeface="Cambria Math" panose="02040503050406030204" pitchFamily="18" charset="0"/>
                        </a:rPr>
                        <m:t> </m:t>
                      </m:r>
                    </m:oMath>
                  </m:oMathPara>
                </a14:m>
                <a:endParaRPr lang="en-AU" dirty="0"/>
              </a:p>
            </p:txBody>
          </p:sp>
        </mc:Choice>
        <mc:Fallback xmlns="">
          <p:sp>
            <p:nvSpPr>
              <p:cNvPr id="3" name="Content Placeholder 2">
                <a:extLst>
                  <a:ext uri="{FF2B5EF4-FFF2-40B4-BE49-F238E27FC236}">
                    <a16:creationId xmlns:a16="http://schemas.microsoft.com/office/drawing/2014/main" id="{B8EB5A76-C625-4A02-9CA5-06649E7B960A}"/>
                  </a:ext>
                </a:extLst>
              </p:cNvPr>
              <p:cNvSpPr>
                <a:spLocks noGrp="1" noRot="1" noChangeAspect="1" noMove="1" noResize="1" noEditPoints="1" noAdjustHandles="1" noChangeArrowheads="1" noChangeShapeType="1" noTextEdit="1"/>
              </p:cNvSpPr>
              <p:nvPr>
                <p:ph idx="1"/>
              </p:nvPr>
            </p:nvSpPr>
            <p:spPr>
              <a:blipFill>
                <a:blip r:embed="rId2"/>
                <a:stretch>
                  <a:fillRect l="-182"/>
                </a:stretch>
              </a:blipFill>
            </p:spPr>
            <p:txBody>
              <a:bodyPr/>
              <a:lstStyle/>
              <a:p>
                <a:r>
                  <a:rPr lang="en-US">
                    <a:noFill/>
                  </a:rPr>
                  <a:t> </a:t>
                </a:r>
              </a:p>
            </p:txBody>
          </p:sp>
        </mc:Fallback>
      </mc:AlternateContent>
    </p:spTree>
    <p:extLst>
      <p:ext uri="{BB962C8B-B14F-4D97-AF65-F5344CB8AC3E}">
        <p14:creationId xmlns:p14="http://schemas.microsoft.com/office/powerpoint/2010/main" val="2525173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452D-2C3E-43A3-9FDA-7942A9ECD1A1}"/>
              </a:ext>
            </a:extLst>
          </p:cNvPr>
          <p:cNvSpPr>
            <a:spLocks noGrp="1"/>
          </p:cNvSpPr>
          <p:nvPr>
            <p:ph type="title"/>
          </p:nvPr>
        </p:nvSpPr>
        <p:spPr/>
        <p:txBody>
          <a:bodyPr/>
          <a:lstStyle/>
          <a:p>
            <a:r>
              <a:rPr lang="en-AU" dirty="0"/>
              <a:t>Previous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1FFB4-E870-4432-B468-D2CE6593FEDD}"/>
                  </a:ext>
                </a:extLst>
              </p:cNvPr>
              <p:cNvSpPr>
                <a:spLocks noGrp="1"/>
              </p:cNvSpPr>
              <p:nvPr>
                <p:ph idx="1"/>
              </p:nvPr>
            </p:nvSpPr>
            <p:spPr/>
            <p:txBody>
              <a:bodyPr/>
              <a:lstStyle/>
              <a:p>
                <a:pPr marL="0" indent="0">
                  <a:buNone/>
                </a:pPr>
                <a:r>
                  <a:rPr lang="en-AU" dirty="0"/>
                  <a:t>To finish up the previous calculation we simply substitute our new-founded velocity into the kinetic energy formula.  Assuming that the ball is still 10 kilograms,</a:t>
                </a:r>
              </a:p>
              <a:p>
                <a:pPr marL="0"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𝐾</m:t>
                          </m:r>
                        </m:e>
                        <m:sub>
                          <m:r>
                            <a:rPr lang="en-AU" b="0" i="1" smtClean="0">
                              <a:latin typeface="Cambria Math" panose="02040503050406030204" pitchFamily="18" charset="0"/>
                            </a:rPr>
                            <m:t>𝑒</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d>
                        <m:dPr>
                          <m:ctrlPr>
                            <a:rPr lang="en-AU" b="0" i="1" smtClean="0">
                              <a:latin typeface="Cambria Math" panose="02040503050406030204" pitchFamily="18" charset="0"/>
                            </a:rPr>
                          </m:ctrlPr>
                        </m:dPr>
                        <m:e>
                          <m:r>
                            <a:rPr lang="en-AU" b="0" i="1" smtClean="0">
                              <a:latin typeface="Cambria Math" panose="02040503050406030204" pitchFamily="18" charset="0"/>
                            </a:rPr>
                            <m:t>10</m:t>
                          </m:r>
                          <m:sSup>
                            <m:sSupPr>
                              <m:ctrlPr>
                                <a:rPr lang="en-AU" b="0" i="1" dirty="0" smtClean="0">
                                  <a:latin typeface="Cambria Math" panose="02040503050406030204" pitchFamily="18" charset="0"/>
                                </a:rPr>
                              </m:ctrlPr>
                            </m:sSupPr>
                            <m:e>
                              <m:d>
                                <m:dPr>
                                  <m:ctrlPr>
                                    <a:rPr lang="en-AU" b="0" i="1" smtClean="0">
                                      <a:latin typeface="Cambria Math" panose="02040503050406030204" pitchFamily="18" charset="0"/>
                                    </a:rPr>
                                  </m:ctrlPr>
                                </m:dPr>
                                <m:e>
                                  <m:r>
                                    <a:rPr lang="en-AU" i="1" dirty="0">
                                      <a:latin typeface="Cambria Math" panose="02040503050406030204" pitchFamily="18" charset="0"/>
                                    </a:rPr>
                                    <m:t>7</m:t>
                                  </m:r>
                                  <m:rad>
                                    <m:radPr>
                                      <m:ctrlPr>
                                        <a:rPr lang="en-AU" i="1" dirty="0">
                                          <a:latin typeface="Cambria Math" panose="02040503050406030204" pitchFamily="18" charset="0"/>
                                        </a:rPr>
                                      </m:ctrlPr>
                                    </m:radPr>
                                    <m:deg>
                                      <m:r>
                                        <m:rPr>
                                          <m:brk m:alnAt="7"/>
                                        </m:rPr>
                                        <a:rPr lang="en-AU" i="1" dirty="0">
                                          <a:latin typeface="Cambria Math" panose="02040503050406030204" pitchFamily="18" charset="0"/>
                                        </a:rPr>
                                        <m:t>4</m:t>
                                      </m:r>
                                    </m:deg>
                                    <m:e>
                                      <m:r>
                                        <a:rPr lang="en-AU" i="1" dirty="0">
                                          <a:latin typeface="Cambria Math" panose="02040503050406030204" pitchFamily="18" charset="0"/>
                                        </a:rPr>
                                        <m:t>2 </m:t>
                                      </m:r>
                                    </m:e>
                                  </m:rad>
                                </m:e>
                              </m:d>
                            </m:e>
                            <m:sup>
                              <m:r>
                                <a:rPr lang="en-AU" b="0" i="1" dirty="0" smtClean="0">
                                  <a:latin typeface="Cambria Math" panose="02040503050406030204" pitchFamily="18" charset="0"/>
                                </a:rPr>
                                <m:t>2</m:t>
                              </m:r>
                            </m:sup>
                          </m:sSup>
                        </m:e>
                      </m:d>
                      <m:r>
                        <a:rPr lang="en-AU" i="1" dirty="0">
                          <a:latin typeface="Cambria Math" panose="02040503050406030204" pitchFamily="18" charset="0"/>
                        </a:rPr>
                        <m:t>=</m:t>
                      </m:r>
                      <m:r>
                        <a:rPr lang="en-AU" b="0" i="1" dirty="0" smtClean="0">
                          <a:latin typeface="Cambria Math" panose="02040503050406030204" pitchFamily="18" charset="0"/>
                        </a:rPr>
                        <m:t>245</m:t>
                      </m:r>
                      <m:rad>
                        <m:radPr>
                          <m:ctrlPr>
                            <a:rPr lang="en-AU" b="0" i="1" dirty="0" smtClean="0">
                              <a:latin typeface="Cambria Math" panose="02040503050406030204" pitchFamily="18" charset="0"/>
                            </a:rPr>
                          </m:ctrlPr>
                        </m:radPr>
                        <m:deg>
                          <m:r>
                            <a:rPr lang="en-AU" b="0" i="1" dirty="0" smtClean="0">
                              <a:latin typeface="Cambria Math" panose="02040503050406030204" pitchFamily="18" charset="0"/>
                            </a:rPr>
                            <m:t>2</m:t>
                          </m:r>
                        </m:deg>
                        <m:e>
                          <m:r>
                            <a:rPr lang="en-AU" b="0" i="1" dirty="0" smtClean="0">
                              <a:latin typeface="Cambria Math" panose="02040503050406030204" pitchFamily="18" charset="0"/>
                            </a:rPr>
                            <m:t>2</m:t>
                          </m:r>
                        </m:e>
                      </m:rad>
                      <m:r>
                        <a:rPr lang="en-AU" b="0" i="1" dirty="0" smtClean="0">
                          <a:latin typeface="Cambria Math" panose="02040503050406030204" pitchFamily="18" charset="0"/>
                        </a:rPr>
                        <m:t> </m:t>
                      </m:r>
                      <m:r>
                        <a:rPr lang="en-AU" b="0" i="1" dirty="0" smtClean="0">
                          <a:latin typeface="Cambria Math" panose="02040503050406030204" pitchFamily="18" charset="0"/>
                          <a:ea typeface="Cambria Math" panose="02040503050406030204" pitchFamily="18" charset="0"/>
                        </a:rPr>
                        <m:t>~ 346.48 </m:t>
                      </m:r>
                      <m:r>
                        <a:rPr lang="en-AU" b="0" i="1" dirty="0" smtClean="0">
                          <a:latin typeface="Cambria Math" panose="02040503050406030204" pitchFamily="18" charset="0"/>
                          <a:ea typeface="Cambria Math" panose="02040503050406030204" pitchFamily="18" charset="0"/>
                        </a:rPr>
                        <m:t>𝐽</m:t>
                      </m:r>
                    </m:oMath>
                  </m:oMathPara>
                </a14:m>
                <a:endParaRPr lang="en-AU" dirty="0"/>
              </a:p>
              <a:p>
                <a:pPr marL="0" indent="0">
                  <a:buNone/>
                </a:pPr>
                <a:r>
                  <a:rPr lang="en-AU" dirty="0"/>
                  <a:t>As we can see from our newly obtained equation, the kinetic energy of the 10 kg  falling from an incline ball is far less than dropping the ball straight down. This will always be the case for any two equal objects, the object on the  incline is always slower. This intuitive make sense as the path is longer going on a slope then straight down (which can also be proven with Pythagoras theorem). So in summary:</a:t>
                </a:r>
              </a:p>
              <a:p>
                <a:pPr marL="0" indent="0">
                  <a:buNone/>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d>
                        <m:dPr>
                          <m:ctrlPr>
                            <a:rPr lang="en-AU" b="0" i="1" smtClean="0">
                              <a:latin typeface="Cambria Math" panose="02040503050406030204" pitchFamily="18" charset="0"/>
                            </a:rPr>
                          </m:ctrlPr>
                        </m:dPr>
                        <m:e>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latin typeface="Cambria Math" panose="02040503050406030204" pitchFamily="18" charset="0"/>
                                </a:rPr>
                                <m:t>𝑔𝑡</m:t>
                              </m:r>
                              <m:r>
                                <a:rPr lang="en-AU" b="0" i="1" smtClean="0">
                                  <a:latin typeface="Cambria Math" panose="02040503050406030204" pitchFamily="18" charset="0"/>
                                </a:rPr>
                                <m:t>)</m:t>
                              </m:r>
                            </m:e>
                            <m:sup>
                              <m:r>
                                <a:rPr lang="en-AU" b="0" i="1" smtClean="0">
                                  <a:latin typeface="Cambria Math" panose="02040503050406030204" pitchFamily="18" charset="0"/>
                                </a:rPr>
                                <m:t>2</m:t>
                              </m:r>
                            </m:sup>
                          </m:sSup>
                        </m:e>
                      </m:d>
                      <m:r>
                        <a:rPr lang="en-AU" b="0" i="1" smtClean="0">
                          <a:latin typeface="Cambria Math" panose="02040503050406030204" pitchFamily="18" charset="0"/>
                        </a:rPr>
                        <m:t>&gt;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r>
                        <a:rPr lang="en-AU" b="0" i="1" smtClean="0">
                          <a:latin typeface="Cambria Math" panose="02040503050406030204" pitchFamily="18" charset="0"/>
                        </a:rPr>
                        <m:t>(</m:t>
                      </m:r>
                      <m:r>
                        <a:rPr lang="en-AU" b="0" i="1" smtClean="0">
                          <a:latin typeface="Cambria Math" panose="02040503050406030204" pitchFamily="18" charset="0"/>
                        </a:rPr>
                        <m:t>𝑚</m:t>
                      </m:r>
                      <m:d>
                        <m:dPr>
                          <m:ctrlPr>
                            <a:rPr lang="en-AU" b="0" i="1" smtClean="0">
                              <a:latin typeface="Cambria Math" panose="02040503050406030204" pitchFamily="18" charset="0"/>
                            </a:rPr>
                          </m:ctrlPr>
                        </m:dPr>
                        <m:e>
                          <m:r>
                            <a:rPr lang="en-AU" b="0" i="1" smtClean="0">
                              <a:latin typeface="Cambria Math" panose="02040503050406030204" pitchFamily="18" charset="0"/>
                            </a:rPr>
                            <m:t>𝑑</m:t>
                          </m:r>
                          <m:r>
                            <a:rPr lang="en-AU" i="1" dirty="0">
                              <a:latin typeface="Cambria Math" panose="02040503050406030204" pitchFamily="18" charset="0"/>
                            </a:rPr>
                            <m:t>𝑔</m:t>
                          </m:r>
                          <m:func>
                            <m:funcPr>
                              <m:ctrlPr>
                                <a:rPr lang="en-AU" i="1" dirty="0">
                                  <a:latin typeface="Cambria Math" panose="02040503050406030204" pitchFamily="18" charset="0"/>
                                </a:rPr>
                              </m:ctrlPr>
                            </m:funcPr>
                            <m:fName>
                              <m:r>
                                <m:rPr>
                                  <m:sty m:val="p"/>
                                </m:rPr>
                                <a:rPr lang="en-AU" dirty="0">
                                  <a:latin typeface="Cambria Math" panose="02040503050406030204" pitchFamily="18" charset="0"/>
                                </a:rPr>
                                <m:t>sin</m:t>
                              </m:r>
                            </m:fName>
                            <m:e>
                              <m:r>
                                <a:rPr lang="en-AU" b="0" i="1" dirty="0" smtClean="0">
                                  <a:latin typeface="Cambria Math" panose="02040503050406030204" pitchFamily="18" charset="0"/>
                                </a:rPr>
                                <m:t>(</m:t>
                              </m:r>
                              <m:r>
                                <a:rPr lang="en-AU" i="1" dirty="0">
                                  <a:latin typeface="Cambria Math" panose="02040503050406030204" pitchFamily="18" charset="0"/>
                                  <a:ea typeface="Cambria Math" panose="02040503050406030204" pitchFamily="18" charset="0"/>
                                </a:rPr>
                                <m:t>𝛼</m:t>
                              </m:r>
                            </m:e>
                          </m:func>
                        </m:e>
                      </m:d>
                      <m:r>
                        <a:rPr lang="en-AU" b="0" i="1" dirty="0" smtClean="0">
                          <a:latin typeface="Cambria Math" panose="02040503050406030204" pitchFamily="18" charset="0"/>
                          <a:ea typeface="Cambria Math" panose="02040503050406030204" pitchFamily="18" charset="0"/>
                        </a:rPr>
                        <m:t>)</m:t>
                      </m:r>
                    </m:oMath>
                  </m:oMathPara>
                </a14:m>
                <a:endParaRPr lang="en-AU" b="0" dirty="0"/>
              </a:p>
              <a:p>
                <a:pPr marL="0" indent="0">
                  <a:buNone/>
                </a:pPr>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C9B1FFB4-E870-4432-B468-D2CE6593FEDD}"/>
                  </a:ext>
                </a:extLst>
              </p:cNvPr>
              <p:cNvSpPr>
                <a:spLocks noGrp="1" noRot="1" noChangeAspect="1" noMove="1" noResize="1" noEditPoints="1" noAdjustHandles="1" noChangeArrowheads="1" noChangeShapeType="1" noTextEdit="1"/>
              </p:cNvSpPr>
              <p:nvPr>
                <p:ph idx="1"/>
              </p:nvPr>
            </p:nvSpPr>
            <p:spPr>
              <a:blipFill>
                <a:blip r:embed="rId2"/>
                <a:stretch>
                  <a:fillRect l="-182"/>
                </a:stretch>
              </a:blipFill>
            </p:spPr>
            <p:txBody>
              <a:bodyPr/>
              <a:lstStyle/>
              <a:p>
                <a:r>
                  <a:rPr lang="en-US">
                    <a:noFill/>
                  </a:rPr>
                  <a:t> </a:t>
                </a:r>
              </a:p>
            </p:txBody>
          </p:sp>
        </mc:Fallback>
      </mc:AlternateContent>
    </p:spTree>
    <p:extLst>
      <p:ext uri="{BB962C8B-B14F-4D97-AF65-F5344CB8AC3E}">
        <p14:creationId xmlns:p14="http://schemas.microsoft.com/office/powerpoint/2010/main" val="374463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B228-8F50-44D3-A4D5-A7A4741B7241}"/>
              </a:ext>
            </a:extLst>
          </p:cNvPr>
          <p:cNvSpPr>
            <a:spLocks noGrp="1"/>
          </p:cNvSpPr>
          <p:nvPr>
            <p:ph type="title"/>
          </p:nvPr>
        </p:nvSpPr>
        <p:spPr/>
        <p:txBody>
          <a:bodyPr/>
          <a:lstStyle/>
          <a:p>
            <a:r>
              <a:rPr lang="en-AU" dirty="0"/>
              <a:t>Potential Energy and the Hamiltonian of a Falling Ball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4276F-9EF7-47B0-B56A-5F5C6533C3B0}"/>
                  </a:ext>
                </a:extLst>
              </p:cNvPr>
              <p:cNvSpPr>
                <a:spLocks noGrp="1"/>
              </p:cNvSpPr>
              <p:nvPr>
                <p:ph idx="1"/>
              </p:nvPr>
            </p:nvSpPr>
            <p:spPr/>
            <p:txBody>
              <a:bodyPr>
                <a:normAutofit fontScale="92500" lnSpcReduction="10000"/>
              </a:bodyPr>
              <a:lstStyle/>
              <a:p>
                <a:pPr marL="0" indent="0">
                  <a:buNone/>
                </a:pPr>
                <a:r>
                  <a:rPr lang="en-AU" dirty="0"/>
                  <a:t>Another key element and calculation is the potential energy (P.E) of the ball. This can be added to the kinetic energy to find the Hamiltonian (or the total energy) of the system  which is,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𝑒𝑛𝑒𝑟𝑔𝑦</m:t>
                        </m:r>
                      </m:sub>
                    </m:sSub>
                    <m:r>
                      <a:rPr lang="en-AU" b="0" i="1" smtClean="0">
                        <a:latin typeface="Cambria Math" panose="02040503050406030204" pitchFamily="18" charset="0"/>
                      </a:rPr>
                      <m:t>=</m:t>
                    </m:r>
                    <m:r>
                      <a:rPr lang="en-AU" b="0" i="1" smtClean="0">
                        <a:latin typeface="Cambria Math" panose="02040503050406030204" pitchFamily="18" charset="0"/>
                      </a:rPr>
                      <m:t>𝑇</m:t>
                    </m:r>
                    <m:r>
                      <a:rPr lang="en-AU" b="0" i="1" smtClean="0">
                        <a:latin typeface="Cambria Math" panose="02040503050406030204" pitchFamily="18" charset="0"/>
                      </a:rPr>
                      <m:t>+</m:t>
                    </m:r>
                    <m:r>
                      <a:rPr lang="en-AU" b="0" i="1" smtClean="0">
                        <a:latin typeface="Cambria Math" panose="02040503050406030204" pitchFamily="18" charset="0"/>
                      </a:rPr>
                      <m:t>𝑈</m:t>
                    </m:r>
                    <m:r>
                      <a:rPr lang="en-AU" b="0" i="1" smtClean="0">
                        <a:latin typeface="Cambria Math" panose="02040503050406030204" pitchFamily="18" charset="0"/>
                      </a:rPr>
                      <m:t>,</m:t>
                    </m:r>
                  </m:oMath>
                </a14:m>
                <a:r>
                  <a:rPr lang="en-AU" b="0" dirty="0">
                    <a:latin typeface="Cambria Math" panose="02040503050406030204" pitchFamily="18" charset="0"/>
                  </a:rPr>
                  <a:t> where T is kinetic energy and U is the potential energy.</a:t>
                </a:r>
                <a:r>
                  <a:rPr lang="en-AU" dirty="0"/>
                  <a:t> The equation for gravitational potential energy (which for the purpose of our physics engine is the only potential energy that is effecting the ball) is, </a:t>
                </a:r>
                <a14:m>
                  <m:oMath xmlns:m="http://schemas.openxmlformats.org/officeDocument/2006/math">
                    <m:r>
                      <a:rPr lang="en-AU" b="0" i="1" smtClean="0">
                        <a:latin typeface="Cambria Math" panose="02040503050406030204" pitchFamily="18" charset="0"/>
                      </a:rPr>
                      <m:t>𝑈</m:t>
                    </m:r>
                    <m:r>
                      <a:rPr lang="en-AU" b="0" i="1" smtClean="0">
                        <a:latin typeface="Cambria Math" panose="02040503050406030204" pitchFamily="18" charset="0"/>
                      </a:rPr>
                      <m:t>=</m:t>
                    </m:r>
                    <m:r>
                      <a:rPr lang="en-AU" b="0" i="1" smtClean="0">
                        <a:latin typeface="Cambria Math" panose="02040503050406030204" pitchFamily="18" charset="0"/>
                      </a:rPr>
                      <m:t>𝑚𝑔h</m:t>
                    </m:r>
                  </m:oMath>
                </a14:m>
                <a:r>
                  <a:rPr lang="en-AU" dirty="0"/>
                  <a:t>, where m is the mass in kilograms, g is the gravitational constant, and h is the height of the object in metres. For example, if the ball is dropped from 10 metres, and weighs 10 kilograms:</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𝑈</m:t>
                      </m:r>
                      <m:r>
                        <a:rPr lang="en-AU" b="0" i="1" smtClean="0">
                          <a:latin typeface="Cambria Math" panose="02040503050406030204" pitchFamily="18" charset="0"/>
                        </a:rPr>
                        <m:t>=</m:t>
                      </m:r>
                      <m:r>
                        <a:rPr lang="en-AU" b="0" i="1" smtClean="0">
                          <a:latin typeface="Cambria Math" panose="02040503050406030204" pitchFamily="18" charset="0"/>
                        </a:rPr>
                        <m:t>𝑚𝑔h</m:t>
                      </m:r>
                      <m:r>
                        <a:rPr lang="en-AU" b="0" i="1" smtClean="0">
                          <a:latin typeface="Cambria Math" panose="02040503050406030204" pitchFamily="18" charset="0"/>
                        </a:rPr>
                        <m:t>=10⋅9.8⋅10=980</m:t>
                      </m:r>
                      <m:r>
                        <a:rPr lang="en-AU" b="0" i="1" smtClean="0">
                          <a:latin typeface="Cambria Math" panose="02040503050406030204" pitchFamily="18" charset="0"/>
                        </a:rPr>
                        <m:t>𝐽</m:t>
                      </m:r>
                    </m:oMath>
                  </m:oMathPara>
                </a14:m>
                <a:endParaRPr lang="en-AU" b="0" dirty="0"/>
              </a:p>
              <a:p>
                <a:pPr marL="0" indent="0">
                  <a:buNone/>
                </a:pPr>
                <a:r>
                  <a:rPr lang="en-AU" dirty="0"/>
                  <a:t>Note that the potential energy remains the same no matter  whether the object is on a slope (having a normal force applied to it).</a:t>
                </a:r>
              </a:p>
              <a:p>
                <a:pPr marL="0" indent="0">
                  <a:buNone/>
                </a:pPr>
                <a:r>
                  <a:rPr lang="en-AU" b="0" dirty="0"/>
                  <a:t>To fin</a:t>
                </a:r>
                <a:r>
                  <a:rPr lang="en-AU" dirty="0"/>
                  <a:t>d the Hamiltonian of the system we add the P.E to the kinetic energy. Using the kinetic energy we found prior, we can calculate the Hamiltonian to be:</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=980</m:t>
                      </m:r>
                      <m:r>
                        <a:rPr lang="en-AU" b="0" i="1" smtClean="0">
                          <a:latin typeface="Cambria Math" panose="02040503050406030204" pitchFamily="18" charset="0"/>
                        </a:rPr>
                        <m:t>𝐽</m:t>
                      </m:r>
                      <m:r>
                        <a:rPr lang="en-AU" b="0" i="1" smtClean="0">
                          <a:latin typeface="Cambria Math" panose="02040503050406030204" pitchFamily="18" charset="0"/>
                        </a:rPr>
                        <m:t>+346.48</m:t>
                      </m:r>
                      <m:r>
                        <a:rPr lang="en-AU" b="0" i="1" smtClean="0">
                          <a:latin typeface="Cambria Math" panose="02040503050406030204" pitchFamily="18" charset="0"/>
                        </a:rPr>
                        <m:t>𝐽</m:t>
                      </m:r>
                      <m:r>
                        <a:rPr lang="en-AU" b="0" i="1" smtClean="0">
                          <a:latin typeface="Cambria Math" panose="02040503050406030204" pitchFamily="18" charset="0"/>
                        </a:rPr>
                        <m:t>=1326.48</m:t>
                      </m:r>
                      <m:r>
                        <a:rPr lang="en-AU" b="0" i="1" smtClean="0">
                          <a:latin typeface="Cambria Math" panose="02040503050406030204" pitchFamily="18" charset="0"/>
                        </a:rPr>
                        <m:t>𝐽</m:t>
                      </m:r>
                    </m:oMath>
                  </m:oMathPara>
                </a14:m>
                <a:endParaRPr lang="en-AU" b="0" dirty="0"/>
              </a:p>
              <a:p>
                <a:pPr marL="0" indent="0">
                  <a:buNone/>
                </a:pPr>
                <a:r>
                  <a:rPr lang="en-AU" b="0" dirty="0"/>
                  <a:t>This is the total energy in the system of the falling ball.</a:t>
                </a:r>
              </a:p>
              <a:p>
                <a:pPr marL="0" indent="0">
                  <a:buNone/>
                </a:pPr>
                <a:br>
                  <a:rPr lang="en-AU" b="0" dirty="0"/>
                </a:br>
                <a:endParaRPr lang="en-AU" dirty="0"/>
              </a:p>
            </p:txBody>
          </p:sp>
        </mc:Choice>
        <mc:Fallback xmlns="">
          <p:sp>
            <p:nvSpPr>
              <p:cNvPr id="3" name="Content Placeholder 2">
                <a:extLst>
                  <a:ext uri="{FF2B5EF4-FFF2-40B4-BE49-F238E27FC236}">
                    <a16:creationId xmlns:a16="http://schemas.microsoft.com/office/drawing/2014/main" id="{95A4276F-9EF7-47B0-B56A-5F5C6533C3B0}"/>
                  </a:ext>
                </a:extLst>
              </p:cNvPr>
              <p:cNvSpPr>
                <a:spLocks noGrp="1" noRot="1" noChangeAspect="1" noMove="1" noResize="1" noEditPoints="1" noAdjustHandles="1" noChangeArrowheads="1" noChangeShapeType="1" noTextEdit="1"/>
              </p:cNvSpPr>
              <p:nvPr>
                <p:ph idx="1"/>
              </p:nvPr>
            </p:nvSpPr>
            <p:spPr>
              <a:blipFill>
                <a:blip r:embed="rId2"/>
                <a:stretch>
                  <a:fillRect l="-61" r="-242"/>
                </a:stretch>
              </a:blipFill>
            </p:spPr>
            <p:txBody>
              <a:bodyPr/>
              <a:lstStyle/>
              <a:p>
                <a:r>
                  <a:rPr lang="en-US">
                    <a:noFill/>
                  </a:rPr>
                  <a:t> </a:t>
                </a:r>
              </a:p>
            </p:txBody>
          </p:sp>
        </mc:Fallback>
      </mc:AlternateContent>
    </p:spTree>
    <p:extLst>
      <p:ext uri="{BB962C8B-B14F-4D97-AF65-F5344CB8AC3E}">
        <p14:creationId xmlns:p14="http://schemas.microsoft.com/office/powerpoint/2010/main" val="233209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4E46-83D6-4B96-9AE0-6D4B27E66F9B}"/>
              </a:ext>
            </a:extLst>
          </p:cNvPr>
          <p:cNvSpPr>
            <a:spLocks noGrp="1"/>
          </p:cNvSpPr>
          <p:nvPr>
            <p:ph type="title"/>
          </p:nvPr>
        </p:nvSpPr>
        <p:spPr/>
        <p:txBody>
          <a:bodyPr/>
          <a:lstStyle/>
          <a:p>
            <a:r>
              <a:rPr lang="en-AU"/>
              <a:t>Pressure of a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0039EF-64EA-472B-92ED-C4B8367A7BAB}"/>
                  </a:ext>
                </a:extLst>
              </p:cNvPr>
              <p:cNvSpPr>
                <a:spLocks noGrp="1"/>
              </p:cNvSpPr>
              <p:nvPr>
                <p:ph idx="1"/>
              </p:nvPr>
            </p:nvSpPr>
            <p:spPr>
              <a:xfrm>
                <a:off x="1066800" y="2014194"/>
                <a:ext cx="10058400" cy="3938550"/>
              </a:xfrm>
            </p:spPr>
            <p:txBody>
              <a:bodyPr>
                <a:normAutofit fontScale="92500" lnSpcReduction="10000"/>
              </a:bodyPr>
              <a:lstStyle/>
              <a:p>
                <a:pPr marL="0" indent="0">
                  <a:buNone/>
                </a:pPr>
                <a:r>
                  <a:rPr lang="en-AU"/>
                  <a:t>Another major property we will discover is the pressure. The pressure is a crucial calculation for hydrostatics, and determines the properties of how a fluid moves.  Generally,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𝑟𝑒𝑠𝑠𝑢𝑟𝑒</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𝐹</m:t>
                            </m:r>
                          </m:e>
                          <m:sub>
                            <m:r>
                              <a:rPr lang="en-AU" i="1">
                                <a:latin typeface="Cambria Math" panose="02040503050406030204" pitchFamily="18" charset="0"/>
                              </a:rPr>
                              <m:t>𝑜𝑏𝑗𝑒𝑐𝑡</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𝐴</m:t>
                            </m:r>
                          </m:e>
                          <m:sub>
                            <m:r>
                              <a:rPr lang="en-AU" b="0" i="1" smtClean="0">
                                <a:latin typeface="Cambria Math" panose="02040503050406030204" pitchFamily="18" charset="0"/>
                              </a:rPr>
                              <m:t>𝑎𝑟𝑒𝑎</m:t>
                            </m:r>
                          </m:sub>
                        </m:sSub>
                      </m:den>
                    </m:f>
                    <m:r>
                      <a:rPr lang="en-AU" b="0" i="0" smtClean="0">
                        <a:latin typeface="Cambria Math" panose="02040503050406030204" pitchFamily="18" charset="0"/>
                      </a:rPr>
                      <m:t>, </m:t>
                    </m:r>
                    <m:r>
                      <m:rPr>
                        <m:sty m:val="p"/>
                      </m:rPr>
                      <a:rPr lang="en-AU" b="0" i="0" smtClean="0">
                        <a:latin typeface="Cambria Math" panose="02040503050406030204" pitchFamily="18" charset="0"/>
                      </a:rPr>
                      <m:t>where</m:t>
                    </m:r>
                    <m:r>
                      <a:rPr lang="en-AU" b="0" i="0" smtClean="0">
                        <a:latin typeface="Cambria Math" panose="02040503050406030204" pitchFamily="18" charset="0"/>
                      </a:rPr>
                      <m:t> </m:t>
                    </m:r>
                    <m:r>
                      <m:rPr>
                        <m:sty m:val="p"/>
                      </m:rPr>
                      <a:rPr lang="en-AU" b="0" i="0" smtClean="0">
                        <a:latin typeface="Cambria Math" panose="02040503050406030204" pitchFamily="18" charset="0"/>
                      </a:rPr>
                      <m:t>F</m:t>
                    </m:r>
                    <m:r>
                      <a:rPr lang="en-AU" b="0" i="0" smtClean="0">
                        <a:latin typeface="Cambria Math" panose="02040503050406030204" pitchFamily="18" charset="0"/>
                      </a:rPr>
                      <m:t> </m:t>
                    </m:r>
                    <m:r>
                      <m:rPr>
                        <m:sty m:val="p"/>
                      </m:rPr>
                      <a:rPr lang="en-AU" b="0" i="0" smtClean="0">
                        <a:latin typeface="Cambria Math" panose="02040503050406030204" pitchFamily="18" charset="0"/>
                      </a:rPr>
                      <m:t>is</m:t>
                    </m:r>
                    <m:r>
                      <a:rPr lang="en-AU" b="0" i="0" smtClean="0">
                        <a:latin typeface="Cambria Math" panose="02040503050406030204" pitchFamily="18" charset="0"/>
                      </a:rPr>
                      <m:t> </m:t>
                    </m:r>
                    <m:r>
                      <m:rPr>
                        <m:sty m:val="p"/>
                      </m:rPr>
                      <a:rPr lang="en-AU" b="0" i="0" smtClean="0">
                        <a:latin typeface="Cambria Math" panose="02040503050406030204" pitchFamily="18" charset="0"/>
                      </a:rPr>
                      <m:t>the</m:t>
                    </m:r>
                    <m:r>
                      <a:rPr lang="en-AU" b="0" i="0" smtClean="0">
                        <a:latin typeface="Cambria Math" panose="02040503050406030204" pitchFamily="18" charset="0"/>
                      </a:rPr>
                      <m:t> </m:t>
                    </m:r>
                    <m:r>
                      <m:rPr>
                        <m:sty m:val="p"/>
                      </m:rPr>
                      <a:rPr lang="en-AU" b="0" i="0" smtClean="0">
                        <a:latin typeface="Cambria Math" panose="02040503050406030204" pitchFamily="18" charset="0"/>
                      </a:rPr>
                      <m:t>force</m:t>
                    </m:r>
                    <m:r>
                      <a:rPr lang="en-AU" b="0" i="0" smtClean="0">
                        <a:latin typeface="Cambria Math" panose="02040503050406030204" pitchFamily="18" charset="0"/>
                      </a:rPr>
                      <m:t> </m:t>
                    </m:r>
                    <m:r>
                      <m:rPr>
                        <m:sty m:val="p"/>
                      </m:rPr>
                      <a:rPr lang="en-AU" b="0" i="0" smtClean="0">
                        <a:latin typeface="Cambria Math" panose="02040503050406030204" pitchFamily="18" charset="0"/>
                      </a:rPr>
                      <m:t>applied</m:t>
                    </m:r>
                    <m:r>
                      <a:rPr lang="en-AU" b="0" i="0" smtClean="0">
                        <a:latin typeface="Cambria Math" panose="02040503050406030204" pitchFamily="18" charset="0"/>
                      </a:rPr>
                      <m:t> </m:t>
                    </m:r>
                    <m:r>
                      <m:rPr>
                        <m:sty m:val="p"/>
                      </m:rPr>
                      <a:rPr lang="en-AU" b="0" i="0" smtClean="0">
                        <a:latin typeface="Cambria Math" panose="02040503050406030204" pitchFamily="18" charset="0"/>
                      </a:rPr>
                      <m:t>on</m:t>
                    </m:r>
                    <m:r>
                      <a:rPr lang="en-AU" b="0" i="0" smtClean="0">
                        <a:latin typeface="Cambria Math" panose="02040503050406030204" pitchFamily="18" charset="0"/>
                      </a:rPr>
                      <m:t> </m:t>
                    </m:r>
                    <m:r>
                      <m:rPr>
                        <m:sty m:val="p"/>
                      </m:rPr>
                      <a:rPr lang="en-AU" b="0" i="0" smtClean="0">
                        <a:latin typeface="Cambria Math" panose="02040503050406030204" pitchFamily="18" charset="0"/>
                      </a:rPr>
                      <m:t>the</m:t>
                    </m:r>
                    <m:r>
                      <a:rPr lang="en-AU" b="0" i="0" smtClean="0">
                        <a:latin typeface="Cambria Math" panose="02040503050406030204" pitchFamily="18" charset="0"/>
                      </a:rPr>
                      <m:t> </m:t>
                    </m:r>
                    <m:r>
                      <m:rPr>
                        <m:sty m:val="p"/>
                      </m:rPr>
                      <a:rPr lang="en-AU" b="0" i="0" smtClean="0">
                        <a:latin typeface="Cambria Math" panose="02040503050406030204" pitchFamily="18" charset="0"/>
                      </a:rPr>
                      <m:t>area</m:t>
                    </m:r>
                    <m:r>
                      <a:rPr lang="en-AU" b="0" i="0" smtClean="0">
                        <a:latin typeface="Cambria Math" panose="02040503050406030204" pitchFamily="18" charset="0"/>
                      </a:rPr>
                      <m:t>.</m:t>
                    </m:r>
                  </m:oMath>
                </a14:m>
                <a:r>
                  <a:rPr lang="en-AU"/>
                  <a:t> So with this, we can see that as the force (or weight) increases, the pressure increases (</a:t>
                </a:r>
                <a14:m>
                  <m:oMath xmlns:m="http://schemas.openxmlformats.org/officeDocument/2006/math">
                    <m:r>
                      <a:rPr lang="en-AU" b="0" i="1" smtClean="0">
                        <a:latin typeface="Cambria Math" panose="02040503050406030204" pitchFamily="18" charset="0"/>
                      </a:rPr>
                      <m:t>𝑃</m:t>
                    </m:r>
                    <m:r>
                      <a:rPr lang="en-AU" b="0" i="1" smtClean="0">
                        <a:latin typeface="Cambria Math" panose="02040503050406030204" pitchFamily="18" charset="0"/>
                      </a:rPr>
                      <m:t> </m:t>
                    </m:r>
                    <m:r>
                      <a:rPr lang="en-AU" b="0" i="1" smtClean="0">
                        <a:latin typeface="Cambria Math" panose="02040503050406030204" pitchFamily="18" charset="0"/>
                      </a:rPr>
                      <m:t>𝛼</m:t>
                    </m:r>
                    <m:r>
                      <a:rPr lang="en-AU" b="0" i="1" smtClean="0">
                        <a:latin typeface="Cambria Math" panose="02040503050406030204" pitchFamily="18" charset="0"/>
                      </a:rPr>
                      <m:t> </m:t>
                    </m:r>
                    <m:r>
                      <a:rPr lang="en-AU" b="0" i="1" smtClean="0">
                        <a:latin typeface="Cambria Math" panose="02040503050406030204" pitchFamily="18" charset="0"/>
                      </a:rPr>
                      <m:t>𝐹</m:t>
                    </m:r>
                    <m:r>
                      <a:rPr lang="en-AU" b="0" i="1" smtClean="0">
                        <a:latin typeface="Cambria Math" panose="02040503050406030204" pitchFamily="18" charset="0"/>
                      </a:rPr>
                      <m:t>, </m:t>
                    </m:r>
                    <m:r>
                      <a:rPr lang="en-AU" b="0" i="1" smtClean="0">
                        <a:latin typeface="Cambria Math" panose="02040503050406030204" pitchFamily="18" charset="0"/>
                      </a:rPr>
                      <m:t>𝐴</m:t>
                    </m:r>
                  </m:oMath>
                </a14:m>
                <a:r>
                  <a:rPr lang="en-AU"/>
                  <a:t>).</a:t>
                </a:r>
              </a:p>
              <a:p>
                <a:pPr marL="0" indent="0">
                  <a:buNone/>
                </a:pPr>
                <a:r>
                  <a:rPr lang="en-AU"/>
                  <a:t>Suppose we  have N amount of balls in a jar. If each marble has mass,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𝛿</m:t>
                        </m:r>
                      </m:e>
                      <m:sub>
                        <m:r>
                          <a:rPr lang="en-AU" b="0" i="1" smtClean="0">
                            <a:latin typeface="Cambria Math" panose="02040503050406030204" pitchFamily="18" charset="0"/>
                          </a:rPr>
                          <m:t>𝑚𝑎𝑠𝑠</m:t>
                        </m:r>
                      </m:sub>
                    </m:sSub>
                  </m:oMath>
                </a14:m>
                <a:r>
                  <a:rPr lang="en-AU"/>
                  <a:t>,  and if the cross-sectional area of the bottom of the jar is A. The pressure of this is:</a:t>
                </a:r>
              </a:p>
              <a:p>
                <a:pPr marL="0" indent="0">
                  <a:buNone/>
                </a:pPr>
                <a:r>
                  <a:rPr lang="en-AU"/>
                  <a:t>				                   </a:t>
                </a:r>
                <a14:m>
                  <m:oMath xmlns:m="http://schemas.openxmlformats.org/officeDocument/2006/math">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P</m:t>
                        </m:r>
                      </m:e>
                      <m:sub>
                        <m:r>
                          <m:rPr>
                            <m:sty m:val="p"/>
                          </m:rPr>
                          <a:rPr lang="en-AU" b="0" i="0" smtClean="0">
                            <a:latin typeface="Cambria Math" panose="02040503050406030204" pitchFamily="18" charset="0"/>
                          </a:rPr>
                          <m:t>ressure</m:t>
                        </m:r>
                      </m:sub>
                    </m:sSub>
                    <m:r>
                      <a:rPr lang="en-AU" b="0" i="0" smtClean="0">
                        <a:latin typeface="Cambria Math" panose="02040503050406030204" pitchFamily="18" charset="0"/>
                      </a:rPr>
                      <m:t>=  </m:t>
                    </m:r>
                    <m:f>
                      <m:fPr>
                        <m:ctrlPr>
                          <a:rPr lang="en-AU" b="0" i="1" smtClean="0">
                            <a:latin typeface="Cambria Math" panose="02040503050406030204" pitchFamily="18" charset="0"/>
                          </a:rPr>
                        </m:ctrlPr>
                      </m:fPr>
                      <m:num>
                        <m:r>
                          <a:rPr lang="en-AU" b="0" i="1" smtClean="0">
                            <a:latin typeface="Cambria Math" panose="02040503050406030204" pitchFamily="18" charset="0"/>
                          </a:rPr>
                          <m:t>𝑁𝑔</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𝛿</m:t>
                            </m:r>
                          </m:e>
                          <m:sub>
                            <m:r>
                              <a:rPr lang="en-AU" b="0" i="1" smtClean="0">
                                <a:latin typeface="Cambria Math" panose="02040503050406030204" pitchFamily="18" charset="0"/>
                              </a:rPr>
                              <m:t>𝑚𝑎𝑠𝑠</m:t>
                            </m:r>
                          </m:sub>
                        </m:sSub>
                      </m:num>
                      <m:den>
                        <m:r>
                          <a:rPr lang="en-AU" b="0" i="1" smtClean="0">
                            <a:latin typeface="Cambria Math" panose="02040503050406030204" pitchFamily="18" charset="0"/>
                          </a:rPr>
                          <m:t>𝐴</m:t>
                        </m:r>
                      </m:den>
                    </m:f>
                  </m:oMath>
                </a14:m>
                <a:endParaRPr lang="en-AU"/>
              </a:p>
              <a:p>
                <a:pPr marL="0" indent="0">
                  <a:buNone/>
                </a:pPr>
                <a:r>
                  <a:rPr lang="en-AU"/>
                  <a:t>Instead thinking about the pressure of a single ball, we can find the total pressure of all the balls. We can think of the density of all the balls,  </a:t>
                </a:r>
                <a14:m>
                  <m:oMath xmlns:m="http://schemas.openxmlformats.org/officeDocument/2006/math">
                    <m:r>
                      <a:rPr lang="en-AU" i="1" smtClean="0">
                        <a:latin typeface="Cambria Math" panose="02040503050406030204" pitchFamily="18" charset="0"/>
                      </a:rPr>
                      <m:t>𝜌</m:t>
                    </m:r>
                  </m:oMath>
                </a14:m>
                <a:r>
                  <a:rPr lang="en-AU"/>
                  <a:t>, with each marble having volume,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𝛿</m:t>
                        </m:r>
                      </m:e>
                      <m:sub>
                        <m:r>
                          <a:rPr lang="en-AU" b="0" i="1" smtClean="0">
                            <a:latin typeface="Cambria Math" panose="02040503050406030204" pitchFamily="18" charset="0"/>
                          </a:rPr>
                          <m:t>𝑉</m:t>
                        </m:r>
                      </m:sub>
                    </m:sSub>
                  </m:oMath>
                </a14:m>
                <a:r>
                  <a:rPr lang="en-AU"/>
                  <a:t> and mass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𝛿</m:t>
                        </m:r>
                      </m:e>
                      <m:sub>
                        <m:r>
                          <a:rPr lang="en-AU" b="0" i="1" smtClean="0">
                            <a:latin typeface="Cambria Math" panose="02040503050406030204" pitchFamily="18" charset="0"/>
                          </a:rPr>
                          <m:t>𝑚</m:t>
                        </m:r>
                      </m:sub>
                    </m:sSub>
                  </m:oMath>
                </a14:m>
                <a:r>
                  <a:rPr lang="en-AU"/>
                  <a:t>, In a jar with volume </a:t>
                </a:r>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𝑉</m:t>
                        </m:r>
                      </m:e>
                      <m:sub>
                        <m:r>
                          <a:rPr lang="en-AU" b="0" i="1" dirty="0" smtClean="0">
                            <a:latin typeface="Cambria Math" panose="02040503050406030204" pitchFamily="18" charset="0"/>
                          </a:rPr>
                          <m:t>𝑗𝑎𝑟</m:t>
                        </m:r>
                      </m:sub>
                    </m:sSub>
                  </m:oMath>
                </a14:m>
                <a:r>
                  <a:rPr lang="en-AU"/>
                  <a:t>, the mass is:</a:t>
                </a:r>
              </a:p>
              <a:p>
                <a:pPr marL="0" indent="0">
                  <a:buNone/>
                </a:pPr>
                <a:r>
                  <a:rPr lang="en-AU"/>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𝜌</m:t>
                        </m:r>
                        <m:r>
                          <a:rPr lang="en-AU" b="0" i="1" smtClean="0">
                            <a:latin typeface="Cambria Math" panose="02040503050406030204" pitchFamily="18" charset="0"/>
                          </a:rPr>
                          <m:t>𝑉</m:t>
                        </m:r>
                        <m:r>
                          <a:rPr lang="en-AU" b="0" i="1" smtClean="0">
                            <a:latin typeface="Cambria Math" panose="02040503050406030204" pitchFamily="18" charset="0"/>
                          </a:rPr>
                          <m:t>= </m:t>
                        </m:r>
                        <m:r>
                          <a:rPr lang="en-AU" b="0" i="1" smtClean="0">
                            <a:latin typeface="Cambria Math" panose="02040503050406030204" pitchFamily="18" charset="0"/>
                          </a:rPr>
                          <m:t>𝛿</m:t>
                        </m:r>
                      </m:e>
                      <m:sub>
                        <m:r>
                          <a:rPr lang="en-AU" b="0" i="1" smtClean="0">
                            <a:latin typeface="Cambria Math" panose="02040503050406030204" pitchFamily="18" charset="0"/>
                          </a:rPr>
                          <m:t>𝑚</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𝑉</m:t>
                        </m:r>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𝛿</m:t>
                            </m:r>
                          </m:e>
                          <m:sub>
                            <m:r>
                              <a:rPr lang="en-AU" b="0" i="1" smtClean="0">
                                <a:latin typeface="Cambria Math" panose="02040503050406030204" pitchFamily="18" charset="0"/>
                              </a:rPr>
                              <m:t>𝑉</m:t>
                            </m:r>
                          </m:sub>
                        </m:sSub>
                      </m:den>
                    </m:f>
                  </m:oMath>
                </a14:m>
                <a:endParaRPr lang="en-AU" b="0"/>
              </a:p>
              <a:p>
                <a:pPr marL="0" indent="0">
                  <a:buNone/>
                </a:pPr>
                <a:r>
                  <a:rPr lang="en-AU" b="0"/>
                  <a:t>The pressure of the balls at height </a:t>
                </a:r>
                <a14:m>
                  <m:oMath xmlns:m="http://schemas.openxmlformats.org/officeDocument/2006/math">
                    <m:r>
                      <m:rPr>
                        <m:sty m:val="p"/>
                      </m:rPr>
                      <a:rPr lang="en-AU" b="0" i="0" smtClean="0">
                        <a:latin typeface="Cambria Math" panose="02040503050406030204" pitchFamily="18" charset="0"/>
                      </a:rPr>
                      <m:t>Δ</m:t>
                    </m:r>
                    <m:r>
                      <a:rPr lang="en-AU" b="0" i="1" smtClean="0">
                        <a:latin typeface="Cambria Math" panose="02040503050406030204" pitchFamily="18" charset="0"/>
                      </a:rPr>
                      <m:t>𝐻</m:t>
                    </m:r>
                  </m:oMath>
                </a14:m>
                <a:r>
                  <a:rPr lang="en-AU" b="0"/>
                  <a:t> from the top of the jar:</a:t>
                </a:r>
              </a:p>
              <a:p>
                <a:pPr marL="0"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𝑝𝑟𝑒𝑠𝑠𝑢𝑟𝑒</m:t>
                          </m:r>
                        </m:sub>
                      </m:sSub>
                      <m:r>
                        <a:rPr lang="en-AU" b="0" i="1" smtClean="0">
                          <a:latin typeface="Cambria Math" panose="02040503050406030204" pitchFamily="18" charset="0"/>
                        </a:rPr>
                        <m:t>=</m:t>
                      </m:r>
                      <m:r>
                        <a:rPr lang="en-AU" b="0" i="1" smtClean="0">
                          <a:latin typeface="Cambria Math" panose="02040503050406030204" pitchFamily="18" charset="0"/>
                        </a:rPr>
                        <m:t>𝜌</m:t>
                      </m:r>
                      <m:r>
                        <a:rPr lang="en-AU" b="0" i="1" smtClean="0">
                          <a:latin typeface="Cambria Math" panose="02040503050406030204" pitchFamily="18" charset="0"/>
                        </a:rPr>
                        <m:t>𝑔</m:t>
                      </m:r>
                      <m:r>
                        <m:rPr>
                          <m:sty m:val="p"/>
                        </m:rPr>
                        <a:rPr lang="en-AU" b="0" i="0" smtClean="0">
                          <a:latin typeface="Cambria Math" panose="02040503050406030204" pitchFamily="18" charset="0"/>
                        </a:rPr>
                        <m:t>Δ</m:t>
                      </m:r>
                      <m:r>
                        <a:rPr lang="en-AU" b="0" i="1" smtClean="0">
                          <a:latin typeface="Cambria Math" panose="02040503050406030204" pitchFamily="18" charset="0"/>
                        </a:rPr>
                        <m:t>𝐻</m:t>
                      </m:r>
                    </m:oMath>
                  </m:oMathPara>
                </a14:m>
                <a:endParaRPr lang="en-AU" b="0"/>
              </a:p>
              <a:p>
                <a:pPr marL="0" indent="0">
                  <a:buNone/>
                </a:pPr>
                <a:r>
                  <a:rPr lang="en-AU"/>
                  <a:t> </a:t>
                </a:r>
              </a:p>
            </p:txBody>
          </p:sp>
        </mc:Choice>
        <mc:Fallback xmlns="">
          <p:sp>
            <p:nvSpPr>
              <p:cNvPr id="3" name="Content Placeholder 2">
                <a:extLst>
                  <a:ext uri="{FF2B5EF4-FFF2-40B4-BE49-F238E27FC236}">
                    <a16:creationId xmlns:a16="http://schemas.microsoft.com/office/drawing/2014/main" id="{BF0039EF-64EA-472B-92ED-C4B8367A7BAB}"/>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2"/>
                <a:stretch>
                  <a:fillRect l="-61"/>
                </a:stretch>
              </a:blipFill>
            </p:spPr>
            <p:txBody>
              <a:bodyPr/>
              <a:lstStyle/>
              <a:p>
                <a:r>
                  <a:rPr lang="en-US">
                    <a:noFill/>
                  </a:rPr>
                  <a:t> </a:t>
                </a:r>
              </a:p>
            </p:txBody>
          </p:sp>
        </mc:Fallback>
      </mc:AlternateContent>
    </p:spTree>
    <p:extLst>
      <p:ext uri="{BB962C8B-B14F-4D97-AF65-F5344CB8AC3E}">
        <p14:creationId xmlns:p14="http://schemas.microsoft.com/office/powerpoint/2010/main" val="2249173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22C4352EB57E4F88BBB5C637A23C2E" ma:contentTypeVersion="14" ma:contentTypeDescription="Create a new document." ma:contentTypeScope="" ma:versionID="10f7d9025ac7e5c896546bd2af92340b">
  <xsd:schema xmlns:xsd="http://www.w3.org/2001/XMLSchema" xmlns:xs="http://www.w3.org/2001/XMLSchema" xmlns:p="http://schemas.microsoft.com/office/2006/metadata/properties" xmlns:ns3="183a914e-2a96-4142-8fab-12b7cac1dbd2" xmlns:ns4="a551ecaf-38be-43dd-b271-eba21a6279bc" targetNamespace="http://schemas.microsoft.com/office/2006/metadata/properties" ma:root="true" ma:fieldsID="e3136f5183cde198ce2d565bdaeb65f4" ns3:_="" ns4:_="">
    <xsd:import namespace="183a914e-2a96-4142-8fab-12b7cac1dbd2"/>
    <xsd:import namespace="a551ecaf-38be-43dd-b271-eba21a6279b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3a914e-2a96-4142-8fab-12b7cac1dbd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551ecaf-38be-43dd-b271-eba21a6279b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3a914e-2a96-4142-8fab-12b7cac1dbd2" xsi:nil="true"/>
  </documentManagement>
</p:properties>
</file>

<file path=customXml/itemProps1.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2.xml><?xml version="1.0" encoding="utf-8"?>
<ds:datastoreItem xmlns:ds="http://schemas.openxmlformats.org/officeDocument/2006/customXml" ds:itemID="{AA8F277A-CD9D-4ED8-AB8D-AD0052B900D8}">
  <ds:schemaRefs>
    <ds:schemaRef ds:uri="183a914e-2a96-4142-8fab-12b7cac1dbd2"/>
    <ds:schemaRef ds:uri="a551ecaf-38be-43dd-b271-eba21a6279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2F3B215-496E-4790-A364-7C1C46DEC771}">
  <ds:schemaRefs>
    <ds:schemaRef ds:uri="183a914e-2a96-4142-8fab-12b7cac1dbd2"/>
    <ds:schemaRef ds:uri="a551ecaf-38be-43dd-b271-eba21a6279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{3655A355-546D-47F3-9984-BBD256C9C21A}tf78829772_win32</Template>
  <TotalTime>8702</TotalTime>
  <Words>1908</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Sagona Book (Body)</vt:lpstr>
      <vt:lpstr>Cambria Math</vt:lpstr>
      <vt:lpstr>Garamond</vt:lpstr>
      <vt:lpstr>Lato</vt:lpstr>
      <vt:lpstr>Sagona Book</vt:lpstr>
      <vt:lpstr>Sagona ExtraLight</vt:lpstr>
      <vt:lpstr>SavonVTI</vt:lpstr>
      <vt:lpstr>Physics Engine</vt:lpstr>
      <vt:lpstr>PowerPoint Presentation</vt:lpstr>
      <vt:lpstr>The Maths</vt:lpstr>
      <vt:lpstr>Maths Cont.</vt:lpstr>
      <vt:lpstr>Kinetic Energy of a Falling Ball</vt:lpstr>
      <vt:lpstr>Kinetic Energy on an incline  </vt:lpstr>
      <vt:lpstr>Previous Continued.</vt:lpstr>
      <vt:lpstr>Potential Energy and the Hamiltonian of a Falling Ball</vt:lpstr>
      <vt:lpstr>Pressure of a system</vt:lpstr>
      <vt:lpstr>Pressure continued</vt:lpstr>
      <vt:lpstr>Prev.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Bax Man</dc:creator>
  <cp:lastModifiedBy>Christian Haller</cp:lastModifiedBy>
  <cp:revision>46</cp:revision>
  <dcterms:created xsi:type="dcterms:W3CDTF">2021-11-12T04:28:14Z</dcterms:created>
  <dcterms:modified xsi:type="dcterms:W3CDTF">2021-11-18T20:29:59Z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0x0101000022C4352EB57E4F88BBB5C637A23C2E</vt:lpwstr>
  </property>
</Properties>
</file>